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8" r:id="rId3"/>
    <p:sldId id="281" r:id="rId4"/>
    <p:sldId id="286" r:id="rId5"/>
    <p:sldId id="287" r:id="rId6"/>
    <p:sldId id="288" r:id="rId7"/>
    <p:sldId id="285" r:id="rId8"/>
    <p:sldId id="308" r:id="rId9"/>
    <p:sldId id="311" r:id="rId10"/>
    <p:sldId id="323" r:id="rId11"/>
    <p:sldId id="310" r:id="rId12"/>
    <p:sldId id="324" r:id="rId13"/>
    <p:sldId id="289" r:id="rId14"/>
    <p:sldId id="290" r:id="rId15"/>
    <p:sldId id="292" r:id="rId16"/>
    <p:sldId id="293" r:id="rId17"/>
    <p:sldId id="294" r:id="rId18"/>
    <p:sldId id="295" r:id="rId19"/>
    <p:sldId id="291" r:id="rId20"/>
    <p:sldId id="296" r:id="rId21"/>
    <p:sldId id="297" r:id="rId22"/>
    <p:sldId id="298" r:id="rId23"/>
    <p:sldId id="321" r:id="rId24"/>
    <p:sldId id="299" r:id="rId25"/>
    <p:sldId id="300" r:id="rId26"/>
    <p:sldId id="309" r:id="rId27"/>
    <p:sldId id="301" r:id="rId28"/>
    <p:sldId id="302" r:id="rId29"/>
    <p:sldId id="303" r:id="rId30"/>
    <p:sldId id="305" r:id="rId31"/>
    <p:sldId id="306" r:id="rId32"/>
    <p:sldId id="307" r:id="rId33"/>
    <p:sldId id="276" r:id="rId34"/>
    <p:sldId id="277" r:id="rId35"/>
    <p:sldId id="283" r:id="rId36"/>
    <p:sldId id="322" r:id="rId37"/>
    <p:sldId id="280" r:id="rId38"/>
    <p:sldId id="312" r:id="rId39"/>
    <p:sldId id="314" r:id="rId40"/>
    <p:sldId id="279" r:id="rId41"/>
    <p:sldId id="284" r:id="rId42"/>
    <p:sldId id="259" r:id="rId43"/>
    <p:sldId id="315" r:id="rId44"/>
    <p:sldId id="282" r:id="rId45"/>
    <p:sldId id="266" r:id="rId46"/>
    <p:sldId id="319" r:id="rId47"/>
    <p:sldId id="318" r:id="rId48"/>
    <p:sldId id="320" r:id="rId49"/>
    <p:sldId id="275" r:id="rId50"/>
    <p:sldId id="272" r:id="rId51"/>
    <p:sldId id="270" r:id="rId52"/>
    <p:sldId id="271" r:id="rId53"/>
    <p:sldId id="316" r:id="rId54"/>
    <p:sldId id="31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89413" autoAdjust="0"/>
  </p:normalViewPr>
  <p:slideViewPr>
    <p:cSldViewPr snapToGrid="0">
      <p:cViewPr varScale="1">
        <p:scale>
          <a:sx n="61" d="100"/>
          <a:sy n="61" d="100"/>
        </p:scale>
        <p:origin x="11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66.svg"/><Relationship Id="rId1" Type="http://schemas.openxmlformats.org/officeDocument/2006/relationships/image" Target="../media/image7.png"/><Relationship Id="rId6" Type="http://schemas.openxmlformats.org/officeDocument/2006/relationships/image" Target="../media/image70.svg"/><Relationship Id="rId5" Type="http://schemas.openxmlformats.org/officeDocument/2006/relationships/image" Target="../media/image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6" Type="http://schemas.openxmlformats.org/officeDocument/2006/relationships/image" Target="../media/image1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0.png"/><Relationship Id="rId14" Type="http://schemas.openxmlformats.org/officeDocument/2006/relationships/image" Target="../media/image27.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11" Type="http://schemas.openxmlformats.org/officeDocument/2006/relationships/image" Target="../media/image21.png"/><Relationship Id="rId10" Type="http://schemas.openxmlformats.org/officeDocument/2006/relationships/image" Target="../media/image23.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svg"/><Relationship Id="rId1" Type="http://schemas.openxmlformats.org/officeDocument/2006/relationships/image" Target="../media/image27.png"/><Relationship Id="rId6" Type="http://schemas.openxmlformats.org/officeDocument/2006/relationships/image" Target="../media/image44.svg"/><Relationship Id="rId5" Type="http://schemas.openxmlformats.org/officeDocument/2006/relationships/image" Target="../media/image29.png"/><Relationship Id="rId4" Type="http://schemas.openxmlformats.org/officeDocument/2006/relationships/image" Target="../media/image42.sv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4.svg"/><Relationship Id="rId1" Type="http://schemas.openxmlformats.org/officeDocument/2006/relationships/image" Target="../media/image40.png"/><Relationship Id="rId5" Type="http://schemas.openxmlformats.org/officeDocument/2006/relationships/image" Target="../media/image57.svg"/></Relationships>
</file>

<file path=ppt/diagrams/_rels/data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9.svg"/><Relationship Id="rId1" Type="http://schemas.openxmlformats.org/officeDocument/2006/relationships/image" Target="../media/image42.png"/><Relationship Id="rId4" Type="http://schemas.openxmlformats.org/officeDocument/2006/relationships/image" Target="../media/image61.svg"/></Relationships>
</file>

<file path=ppt/diagrams/_rels/data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0.svg"/><Relationship Id="rId1" Type="http://schemas.openxmlformats.org/officeDocument/2006/relationships/image" Target="../media/image48.png"/><Relationship Id="rId6" Type="http://schemas.openxmlformats.org/officeDocument/2006/relationships/image" Target="../media/image46.svg"/><Relationship Id="rId5" Type="http://schemas.openxmlformats.org/officeDocument/2006/relationships/image" Target="../media/image50.png"/><Relationship Id="rId4" Type="http://schemas.openxmlformats.org/officeDocument/2006/relationships/image" Target="../media/image4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66.svg"/><Relationship Id="rId1" Type="http://schemas.openxmlformats.org/officeDocument/2006/relationships/image" Target="../media/image7.png"/><Relationship Id="rId6" Type="http://schemas.openxmlformats.org/officeDocument/2006/relationships/image" Target="../media/image70.svg"/><Relationship Id="rId5" Type="http://schemas.openxmlformats.org/officeDocument/2006/relationships/image" Target="../media/image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6" Type="http://schemas.openxmlformats.org/officeDocument/2006/relationships/image" Target="../media/image1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0.png"/><Relationship Id="rId1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9.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6.png"/><Relationship Id="rId11" Type="http://schemas.openxmlformats.org/officeDocument/2006/relationships/image" Target="../media/image21.png"/><Relationship Id="rId10" Type="http://schemas.openxmlformats.org/officeDocument/2006/relationships/image" Target="../media/image23.svg"/><Relationship Id="rId9"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svg"/><Relationship Id="rId1" Type="http://schemas.openxmlformats.org/officeDocument/2006/relationships/image" Target="../media/image27.png"/><Relationship Id="rId6" Type="http://schemas.openxmlformats.org/officeDocument/2006/relationships/image" Target="../media/image44.svg"/><Relationship Id="rId5" Type="http://schemas.openxmlformats.org/officeDocument/2006/relationships/image" Target="../media/image29.png"/><Relationship Id="rId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4.svg"/><Relationship Id="rId1" Type="http://schemas.openxmlformats.org/officeDocument/2006/relationships/image" Target="../media/image40.png"/><Relationship Id="rId5" Type="http://schemas.openxmlformats.org/officeDocument/2006/relationships/image" Target="../media/image5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9.svg"/><Relationship Id="rId1" Type="http://schemas.openxmlformats.org/officeDocument/2006/relationships/image" Target="../media/image42.png"/><Relationship Id="rId4" Type="http://schemas.openxmlformats.org/officeDocument/2006/relationships/image" Target="../media/image6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0.svg"/><Relationship Id="rId1" Type="http://schemas.openxmlformats.org/officeDocument/2006/relationships/image" Target="../media/image48.png"/><Relationship Id="rId6" Type="http://schemas.openxmlformats.org/officeDocument/2006/relationships/image" Target="../media/image46.svg"/><Relationship Id="rId5" Type="http://schemas.openxmlformats.org/officeDocument/2006/relationships/image" Target="../media/image50.png"/><Relationship Id="rId4" Type="http://schemas.openxmlformats.org/officeDocument/2006/relationships/image" Target="../media/image4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smtClean="0"/>
            <a:t>Can you plan the backend for this app / project?</a:t>
          </a:r>
          <a:r>
            <a:rPr lang="en-US" dirty="0"/>
            <a:t/>
          </a:r>
          <a:br>
            <a:rPr lang="en-US" dirty="0"/>
          </a:br>
          <a:r>
            <a:rPr lang="en-US" i="1" dirty="0"/>
            <a:t>- </a:t>
          </a:r>
          <a:r>
            <a:rPr lang="en-US" i="1" dirty="0" smtClean="0"/>
            <a:t>Data Architect.</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a:t>
          </a:r>
          <a:r>
            <a:rPr lang="en-US" i="1" dirty="0" smtClean="0"/>
            <a:t>Big </a:t>
          </a:r>
          <a:r>
            <a:rPr lang="en-US" i="1" dirty="0"/>
            <a:t>Data </a:t>
          </a:r>
          <a:r>
            <a:rPr lang="en-US" i="1" dirty="0" smtClean="0"/>
            <a:t>Admin / </a:t>
          </a:r>
          <a:r>
            <a:rPr lang="en-US" i="1" dirty="0" err="1" smtClean="0"/>
            <a:t>DataOps</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a:t>
          </a:r>
          <a:r>
            <a:rPr lang="en-US" dirty="0" smtClean="0"/>
            <a:t>data via ETL? </a:t>
          </a:r>
          <a:r>
            <a:rPr lang="en-US" dirty="0"/>
            <a:t/>
          </a:r>
          <a:br>
            <a:rPr lang="en-US" dirty="0"/>
          </a:br>
          <a:r>
            <a:rPr lang="en-US" i="1" dirty="0"/>
            <a:t>– </a:t>
          </a:r>
          <a:r>
            <a:rPr lang="en-US" i="1" dirty="0" smtClean="0"/>
            <a:t>Big </a:t>
          </a:r>
          <a:r>
            <a:rPr lang="en-US" i="1" dirty="0"/>
            <a:t>Data </a:t>
          </a:r>
          <a:r>
            <a:rPr lang="en-US" i="1" dirty="0" smtClean="0"/>
            <a:t>Developer / Data Engineer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a:t>
          </a:r>
          <a:r>
            <a:rPr lang="en-US" i="1" dirty="0" smtClean="0"/>
            <a:t>Data Analyst / Data </a:t>
          </a:r>
          <a:r>
            <a:rPr lang="en-US" i="1" dirty="0"/>
            <a:t>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a:t>
          </a:r>
          <a:r>
            <a:rPr lang="en-US" i="1" dirty="0" smtClean="0"/>
            <a:t>Business Intelligence </a:t>
          </a:r>
          <a:r>
            <a:rPr lang="en-US" i="1" dirty="0"/>
            <a:t>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t>
        <a:bodyPr/>
        <a:lstStyle/>
        <a:p>
          <a:endParaRPr lang="en-US"/>
        </a:p>
      </dgm:t>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t>
        <a:bodyPr/>
        <a:lstStyle/>
        <a:p>
          <a:endParaRPr lang="en-US"/>
        </a:p>
      </dgm:t>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t>
        <a:bodyPr/>
        <a:lstStyle/>
        <a:p>
          <a:endParaRPr lang="en-US"/>
        </a:p>
      </dgm:t>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t>
        <a:bodyPr/>
        <a:lstStyle/>
        <a:p>
          <a:endParaRPr lang="en-US"/>
        </a:p>
      </dgm:t>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t>
        <a:bodyPr/>
        <a:lstStyle/>
        <a:p>
          <a:endParaRPr lang="en-US"/>
        </a:p>
      </dgm:t>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t>
        <a:bodyPr/>
        <a:lstStyle/>
        <a:p>
          <a:endParaRPr lang="en-US"/>
        </a:p>
      </dgm:t>
    </dgm:pt>
  </dgm:ptLst>
  <dgm:cxnLst>
    <dgm:cxn modelId="{51FBD9FB-CB09-40B1-8E7C-BF01749BFD0F}" srcId="{6B12F47A-08B4-4CFD-951F-1034422DC4A3}" destId="{386DB390-FBDE-452E-9465-74A57D3E76BF}" srcOrd="0" destOrd="0" parTransId="{97E49497-BC15-442E-A4AE-825E2D1AD9B3}" sibTransId="{5DC83470-C130-4AE9-A86A-C71BFF3853FB}"/>
    <dgm:cxn modelId="{12EFAB09-4034-4CE7-91AF-64A82B834951}" type="presOf" srcId="{22464CAF-9CDB-493A-9E8C-54DE2A51E20E}" destId="{66D29BD0-CCD9-406B-BABC-6F0FD16DB671}"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3123252E-C8B2-464F-9436-00254E77B9D7}" type="presOf" srcId="{6B12F47A-08B4-4CFD-951F-1034422DC4A3}" destId="{CD0BADAA-C18B-4CC2-85BD-678CC84540FB}" srcOrd="0" destOrd="0" presId="urn:microsoft.com/office/officeart/2018/2/layout/IconVerticalSolidList"/>
    <dgm:cxn modelId="{EFB0332A-6EF8-4DC6-A013-0C40813C3742}" srcId="{6B12F47A-08B4-4CFD-951F-1034422DC4A3}" destId="{22464CAF-9CDB-493A-9E8C-54DE2A51E20E}" srcOrd="2" destOrd="0" parTransId="{63175731-D196-4439-9C0D-D9F831BEF02A}" sibTransId="{D2A2D9BB-0219-4DD5-8687-65B40283F2E9}"/>
    <dgm:cxn modelId="{3FF42537-8117-4055-849D-9E10DBA76E17}" type="presOf" srcId="{2A565CC1-97B1-4B52-AEE7-61413440E242}" destId="{29FAD5CB-28E6-4490-80B4-EB3BD769C59C}"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FAF0B5E1-A226-45A3-9C51-8E15FEEFE368}" srcId="{6B12F47A-08B4-4CFD-951F-1034422DC4A3}" destId="{79A0B3D3-CCCF-48F5-95FF-53642873D9D8}" srcOrd="1" destOrd="0" parTransId="{4B0E5B81-4753-4DC2-B6E2-72633EFE2E00}" sibTransId="{2668DFE0-53A4-4F07-A180-59238F137E74}"/>
    <dgm:cxn modelId="{CD8F2412-A15C-4C87-9EF0-FAB9334E24B8}" srcId="{6B12F47A-08B4-4CFD-951F-1034422DC4A3}" destId="{4FF3B2CB-AFE8-4D71-B7C5-3D23FCEC6811}" srcOrd="4" destOrd="0" parTransId="{A1166664-D429-4D0A-90D1-F1544BB33E18}" sibTransId="{9B5314E0-2230-457F-A09C-8C629D0B56D4}"/>
    <dgm:cxn modelId="{9511EEB4-3F7D-4B12-9E1A-A8474F57FC2D}" type="presOf" srcId="{79A0B3D3-CCCF-48F5-95FF-53642873D9D8}" destId="{ABD781DA-F9CB-4033-B8C3-39214743EEAB}" srcOrd="0" destOrd="0" presId="urn:microsoft.com/office/officeart/2018/2/layout/IconVerticalSolidList"/>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a:t>Taste,</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46FD70A5-6A6F-41FA-B9CE-6D3018C20C04}">
      <dgm:prSet/>
      <dgm:spPr/>
      <dgm:t>
        <a:bodyPr/>
        <a:lstStyle/>
        <a:p>
          <a:pPr>
            <a:lnSpc>
              <a:spcPct val="100000"/>
            </a:lnSpc>
          </a:pPr>
          <a:r>
            <a:rPr lang="en-US"/>
            <a:t>Odour,</a:t>
          </a:r>
        </a:p>
      </dgm:t>
    </dgm:pt>
    <dgm:pt modelId="{8636BA5F-4B71-45BA-9C51-0DCC98F269F7}" type="parTrans" cxnId="{EA269434-816E-4BC9-ABE3-DC60E75858FC}">
      <dgm:prSet/>
      <dgm:spPr/>
      <dgm:t>
        <a:bodyPr/>
        <a:lstStyle/>
        <a:p>
          <a:endParaRPr lang="en-US"/>
        </a:p>
      </dgm:t>
    </dgm:pt>
    <dgm:pt modelId="{38E474AB-3D54-437A-B3AE-920D873F8732}" type="sibTrans" cxnId="{EA269434-816E-4BC9-ABE3-DC60E75858FC}">
      <dgm:prSet/>
      <dgm:spPr/>
      <dgm:t>
        <a:bodyPr/>
        <a:lstStyle/>
        <a:p>
          <a:endParaRPr lang="en-US"/>
        </a:p>
      </dgm:t>
    </dgm:pt>
    <dgm:pt modelId="{0FF9BEB8-B4B1-4918-921A-1CA482BA17CF}">
      <dgm:prSet/>
      <dgm:spPr/>
      <dgm:t>
        <a:bodyPr/>
        <a:lstStyle/>
        <a:p>
          <a:pPr>
            <a:lnSpc>
              <a:spcPct val="100000"/>
            </a:lnSpc>
          </a:pPr>
          <a:r>
            <a:rPr lang="en-US"/>
            <a:t>Thought,</a:t>
          </a:r>
        </a:p>
      </dgm:t>
    </dgm:pt>
    <dgm:pt modelId="{B70F266E-2845-47E5-BED4-F39F80F33F43}" type="parTrans" cxnId="{3B6DD366-B51D-4BCA-8E36-68EECF7697EB}">
      <dgm:prSet/>
      <dgm:spPr/>
      <dgm:t>
        <a:bodyPr/>
        <a:lstStyle/>
        <a:p>
          <a:endParaRPr lang="en-US"/>
        </a:p>
      </dgm:t>
    </dgm:pt>
    <dgm:pt modelId="{A385F447-E039-4880-B727-47AE9EFA379D}" type="sibTrans" cxnId="{3B6DD366-B51D-4BCA-8E36-68EECF7697EB}">
      <dgm:prSet/>
      <dgm:spPr/>
      <dgm:t>
        <a:bodyPr/>
        <a:lstStyle/>
        <a:p>
          <a:endParaRPr lang="en-US"/>
        </a:p>
      </dgm:t>
    </dgm:pt>
    <dgm:pt modelId="{BCC97AFD-B12A-4A12-87A1-FE7ADA11BC67}">
      <dgm:prSet/>
      <dgm:spPr/>
      <dgm:t>
        <a:bodyPr/>
        <a:lstStyle/>
        <a:p>
          <a:pPr>
            <a:lnSpc>
              <a:spcPct val="100000"/>
            </a:lnSpc>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A40EB833-2DBE-4B29-95C9-9B52D0283531}">
      <dgm:prSet/>
      <dgm:spPr/>
      <dgm:t>
        <a:bodyPr/>
        <a:lstStyle/>
        <a:p>
          <a:pPr>
            <a:lnSpc>
              <a:spcPct val="100000"/>
            </a:lnSpc>
          </a:pPr>
          <a:r>
            <a:rPr lang="en-US" dirty="0"/>
            <a:t>Feel</a:t>
          </a:r>
        </a:p>
      </dgm:t>
    </dgm:pt>
    <dgm:pt modelId="{E07BB486-B181-406E-B950-BA66DEEF1799}" type="parTrans" cxnId="{09CED82A-31E8-47FC-9CD1-AEA9B3C67446}">
      <dgm:prSet/>
      <dgm:spPr/>
      <dgm:t>
        <a:bodyPr/>
        <a:lstStyle/>
        <a:p>
          <a:endParaRPr lang="en-US"/>
        </a:p>
      </dgm:t>
    </dgm:pt>
    <dgm:pt modelId="{D3E89484-3465-4EDB-B3AB-F5DB7E3F3D74}" type="sibTrans" cxnId="{09CED82A-31E8-47FC-9CD1-AEA9B3C67446}">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7"/>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7">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727F5E81-E3BD-4006-BB27-03C169A370D5}" type="pres">
      <dgm:prSet presAssocID="{46FD70A5-6A6F-41FA-B9CE-6D3018C20C04}" presName="compNode" presStyleCnt="0"/>
      <dgm:spPr/>
    </dgm:pt>
    <dgm:pt modelId="{A9F862C9-A094-4CB1-B672-28E3989F3C80}" type="pres">
      <dgm:prSet presAssocID="{46FD70A5-6A6F-41FA-B9CE-6D3018C20C04}" presName="iconRect" presStyleLbl="node1" presStyleIdx="1" presStyleCnt="7"/>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Wind Chime"/>
        </a:ext>
      </dgm:extLst>
    </dgm:pt>
    <dgm:pt modelId="{655933D5-898B-4636-A2A3-AE8345141427}" type="pres">
      <dgm:prSet presAssocID="{46FD70A5-6A6F-41FA-B9CE-6D3018C20C04}" presName="spaceRect" presStyleCnt="0"/>
      <dgm:spPr/>
    </dgm:pt>
    <dgm:pt modelId="{C341E5F6-3D30-44D5-9BD8-20D74D3DBC9E}" type="pres">
      <dgm:prSet presAssocID="{46FD70A5-6A6F-41FA-B9CE-6D3018C20C04}" presName="textRect" presStyleLbl="revTx" presStyleIdx="1" presStyleCnt="7">
        <dgm:presLayoutVars>
          <dgm:chMax val="1"/>
          <dgm:chPref val="1"/>
        </dgm:presLayoutVars>
      </dgm:prSet>
      <dgm:spPr/>
      <dgm:t>
        <a:bodyPr/>
        <a:lstStyle/>
        <a:p>
          <a:endParaRPr lang="en-US"/>
        </a:p>
      </dgm:t>
    </dgm:pt>
    <dgm:pt modelId="{FCCE7143-0B56-4B73-9030-97F525ABAD0B}" type="pres">
      <dgm:prSet presAssocID="{38E474AB-3D54-437A-B3AE-920D873F8732}" presName="sibTrans" presStyleCnt="0"/>
      <dgm:spPr/>
    </dgm:pt>
    <dgm:pt modelId="{476DDB96-73E2-45C9-A4E0-E87623DAC256}" type="pres">
      <dgm:prSet presAssocID="{0FF9BEB8-B4B1-4918-921A-1CA482BA17CF}" presName="compNode" presStyleCnt="0"/>
      <dgm:spPr/>
    </dgm:pt>
    <dgm:pt modelId="{859D7782-47D0-436A-BDDC-90CD27927F7A}" type="pres">
      <dgm:prSet presAssocID="{0FF9BEB8-B4B1-4918-921A-1CA482BA17CF}" presName="iconRect" presStyleLbl="node1" presStyleIdx="2" presStyleCnt="7"/>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Head with Gears"/>
        </a:ext>
      </dgm:extLst>
    </dgm:pt>
    <dgm:pt modelId="{0D0BBBCC-2D4C-4BCA-9C1E-AA699FC04C1B}" type="pres">
      <dgm:prSet presAssocID="{0FF9BEB8-B4B1-4918-921A-1CA482BA17CF}" presName="spaceRect" presStyleCnt="0"/>
      <dgm:spPr/>
    </dgm:pt>
    <dgm:pt modelId="{F614EC2D-E33B-45FB-826C-7384534F0912}" type="pres">
      <dgm:prSet presAssocID="{0FF9BEB8-B4B1-4918-921A-1CA482BA17CF}" presName="textRect" presStyleLbl="revTx" presStyleIdx="2" presStyleCnt="7">
        <dgm:presLayoutVars>
          <dgm:chMax val="1"/>
          <dgm:chPref val="1"/>
        </dgm:presLayoutVars>
      </dgm:prSet>
      <dgm:spPr/>
      <dgm:t>
        <a:bodyPr/>
        <a:lstStyle/>
        <a:p>
          <a:endParaRPr lang="en-US"/>
        </a:p>
      </dgm:t>
    </dgm:pt>
    <dgm:pt modelId="{EC0AFF79-D6E9-4A8E-BE61-2D2FD05835B9}" type="pres">
      <dgm:prSet presAssocID="{A385F447-E039-4880-B727-47AE9EFA379D}"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3" presStyleCnt="7"/>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3" presStyleCnt="7">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4" presStyleCnt="7"/>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4" presStyleCnt="7">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5" presStyleCnt="7"/>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5" presStyleCnt="7">
        <dgm:presLayoutVars>
          <dgm:chMax val="1"/>
          <dgm:chPref val="1"/>
        </dgm:presLayoutVars>
      </dgm:prSet>
      <dgm:spPr/>
      <dgm:t>
        <a:bodyPr/>
        <a:lstStyle/>
        <a:p>
          <a:endParaRPr lang="en-US"/>
        </a:p>
      </dgm:t>
    </dgm:pt>
    <dgm:pt modelId="{27D8BD63-EFE4-4557-AC22-B05D8AEB858F}" type="pres">
      <dgm:prSet presAssocID="{A6C6563E-9E26-4BAB-993E-9B1790CE750C}" presName="sibTrans" presStyleCnt="0"/>
      <dgm:spPr/>
    </dgm:pt>
    <dgm:pt modelId="{9FDB71EA-7A56-4AFB-A851-90BEFE89D279}" type="pres">
      <dgm:prSet presAssocID="{A40EB833-2DBE-4B29-95C9-9B52D0283531}" presName="compNode" presStyleCnt="0"/>
      <dgm:spPr/>
    </dgm:pt>
    <dgm:pt modelId="{0237D138-FC25-4DB8-A331-0D55197D42E5}" type="pres">
      <dgm:prSet presAssocID="{A40EB833-2DBE-4B29-95C9-9B52D0283531}" presName="iconRect" presStyleLbl="node1" presStyleIdx="6" presStyleCnt="7"/>
      <dgm:spPr>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Smiling Face with No Fill"/>
        </a:ext>
      </dgm:extLst>
    </dgm:pt>
    <dgm:pt modelId="{F487983F-5125-4C27-9CE5-EBEC42D1998B}" type="pres">
      <dgm:prSet presAssocID="{A40EB833-2DBE-4B29-95C9-9B52D0283531}" presName="spaceRect" presStyleCnt="0"/>
      <dgm:spPr/>
    </dgm:pt>
    <dgm:pt modelId="{9DA57B3E-FBBC-4764-B0AD-1FCA5E6BB518}" type="pres">
      <dgm:prSet presAssocID="{A40EB833-2DBE-4B29-95C9-9B52D0283531}" presName="textRect" presStyleLbl="revTx" presStyleIdx="6" presStyleCnt="7">
        <dgm:presLayoutVars>
          <dgm:chMax val="1"/>
          <dgm:chPref val="1"/>
        </dgm:presLayoutVars>
      </dgm:prSet>
      <dgm:spPr/>
      <dgm:t>
        <a:bodyPr/>
        <a:lstStyle/>
        <a:p>
          <a:endParaRPr lang="en-US"/>
        </a:p>
      </dgm:t>
    </dgm:pt>
  </dgm:ptLst>
  <dgm:cxnLst>
    <dgm:cxn modelId="{3B6DD366-B51D-4BCA-8E36-68EECF7697EB}" srcId="{CD1BA7A9-FE34-4FE3-8594-49B64E09AFED}" destId="{0FF9BEB8-B4B1-4918-921A-1CA482BA17CF}" srcOrd="2" destOrd="0" parTransId="{B70F266E-2845-47E5-BED4-F39F80F33F43}" sibTransId="{A385F447-E039-4880-B727-47AE9EFA379D}"/>
    <dgm:cxn modelId="{2D3716BB-5FD0-45BA-9219-FD83231BCC7B}" type="presOf" srcId="{2BD5BB56-933E-40D2-A829-F288E274C2AB}" destId="{3C85DC65-8A41-4402-8475-A919C322EB14}"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EA269434-816E-4BC9-ABE3-DC60E75858FC}" srcId="{CD1BA7A9-FE34-4FE3-8594-49B64E09AFED}" destId="{46FD70A5-6A6F-41FA-B9CE-6D3018C20C04}" srcOrd="1" destOrd="0" parTransId="{8636BA5F-4B71-45BA-9C51-0DCC98F269F7}" sibTransId="{38E474AB-3D54-437A-B3AE-920D873F8732}"/>
    <dgm:cxn modelId="{AEEE945F-7DF9-435C-96DE-12CE863092A0}" type="presOf" srcId="{44136CD6-454D-4320-A272-5F83ADE9F7D8}" destId="{CCF8D70B-7268-4C4B-B314-FF385AE895DF}" srcOrd="0" destOrd="0" presId="urn:microsoft.com/office/officeart/2018/2/layout/IconLabelList"/>
    <dgm:cxn modelId="{FE953018-6BB8-403D-BAD9-BC90587CB016}" type="presOf" srcId="{0FF9BEB8-B4B1-4918-921A-1CA482BA17CF}" destId="{F614EC2D-E33B-45FB-826C-7384534F0912}" srcOrd="0" destOrd="0" presId="urn:microsoft.com/office/officeart/2018/2/layout/IconLabelList"/>
    <dgm:cxn modelId="{9E1AAB6B-4FD4-41BD-AE00-DDACF2854AA8}" type="presOf" srcId="{46FD70A5-6A6F-41FA-B9CE-6D3018C20C04}" destId="{C341E5F6-3D30-44D5-9BD8-20D74D3DBC9E}" srcOrd="0" destOrd="0" presId="urn:microsoft.com/office/officeart/2018/2/layout/IconLabelList"/>
    <dgm:cxn modelId="{1160AB7D-B1E4-40E4-A9ED-71F8723CDBCC}" srcId="{CD1BA7A9-FE34-4FE3-8594-49B64E09AFED}" destId="{44136CD6-454D-4320-A272-5F83ADE9F7D8}" srcOrd="4" destOrd="0" parTransId="{40AC5E1A-2F29-4352-BB89-D15A699F3D26}" sibTransId="{57AECE15-2361-448E-AC0A-60AE4AAA97C4}"/>
    <dgm:cxn modelId="{4A6D37D0-8509-4AB9-8C09-1B6BEEB4FA8A}" srcId="{CD1BA7A9-FE34-4FE3-8594-49B64E09AFED}" destId="{B5DA3C77-A1E8-4EB8-914E-3AE490B2AD54}" srcOrd="5" destOrd="0" parTransId="{A0FEA180-A654-4AB7-A0A9-C202AAB0A59A}" sibTransId="{A6C6563E-9E26-4BAB-993E-9B1790CE750C}"/>
    <dgm:cxn modelId="{616EA90D-789B-49F5-8E05-8CB9724CA3AA}" type="presOf" srcId="{A40EB833-2DBE-4B29-95C9-9B52D0283531}" destId="{9DA57B3E-FBBC-4764-B0AD-1FCA5E6BB518}" srcOrd="0" destOrd="0" presId="urn:microsoft.com/office/officeart/2018/2/layout/IconLabelList"/>
    <dgm:cxn modelId="{97B092E4-C37C-43C5-AFD6-54412D8D9D3A}" type="presOf" srcId="{CD1BA7A9-FE34-4FE3-8594-49B64E09AFED}" destId="{02747DD2-9C3C-4E5A-B822-7A71D6AF63DE}" srcOrd="0" destOrd="0" presId="urn:microsoft.com/office/officeart/2018/2/layout/IconLabelList"/>
    <dgm:cxn modelId="{DAE6E617-09DB-4E5B-9F64-6CC5D83E81D8}" srcId="{CD1BA7A9-FE34-4FE3-8594-49B64E09AFED}" destId="{BCC97AFD-B12A-4A12-87A1-FE7ADA11BC67}" srcOrd="3" destOrd="0" parTransId="{AB39F79A-E9FC-488C-92AA-60646A3031AF}" sibTransId="{E4E62A22-7D76-4584-A702-F080A4B6A8CC}"/>
    <dgm:cxn modelId="{09CED82A-31E8-47FC-9CD1-AEA9B3C67446}" srcId="{CD1BA7A9-FE34-4FE3-8594-49B64E09AFED}" destId="{A40EB833-2DBE-4B29-95C9-9B52D0283531}" srcOrd="6" destOrd="0" parTransId="{E07BB486-B181-406E-B950-BA66DEEF1799}" sibTransId="{D3E89484-3465-4EDB-B3AB-F5DB7E3F3D74}"/>
    <dgm:cxn modelId="{F6C7D3A4-FF83-4B31-A2F4-F24F8ECD1BFA}" srcId="{CD1BA7A9-FE34-4FE3-8594-49B64E09AFED}" destId="{2BD5BB56-933E-40D2-A829-F288E274C2AB}" srcOrd="0" destOrd="0" parTransId="{F47B0589-3B22-46F9-8802-9A572A2DD357}" sibTransId="{4DB6BC85-A5B5-4C55-B331-F9CAD8926D05}"/>
    <dgm:cxn modelId="{1F522036-8F0E-4F30-9D4A-9227D983DD84}" type="presOf" srcId="{B5DA3C77-A1E8-4EB8-914E-3AE490B2AD54}" destId="{A95F2F7A-7FC0-4617-8141-09A59BF0691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4DD3AA1F-10FD-475E-B1F6-9239C1383F5B}" type="presParOf" srcId="{02747DD2-9C3C-4E5A-B822-7A71D6AF63DE}" destId="{727F5E81-E3BD-4006-BB27-03C169A370D5}" srcOrd="2" destOrd="0" presId="urn:microsoft.com/office/officeart/2018/2/layout/IconLabelList"/>
    <dgm:cxn modelId="{E065E82A-BC80-49AF-98C9-86992D320FA7}" type="presParOf" srcId="{727F5E81-E3BD-4006-BB27-03C169A370D5}" destId="{A9F862C9-A094-4CB1-B672-28E3989F3C80}" srcOrd="0" destOrd="0" presId="urn:microsoft.com/office/officeart/2018/2/layout/IconLabelList"/>
    <dgm:cxn modelId="{D37AF199-B247-4E87-8F63-3F8676C2BBA6}" type="presParOf" srcId="{727F5E81-E3BD-4006-BB27-03C169A370D5}" destId="{655933D5-898B-4636-A2A3-AE8345141427}" srcOrd="1" destOrd="0" presId="urn:microsoft.com/office/officeart/2018/2/layout/IconLabelList"/>
    <dgm:cxn modelId="{E27AF152-FEA7-44B2-ADB4-C2869BC42679}" type="presParOf" srcId="{727F5E81-E3BD-4006-BB27-03C169A370D5}" destId="{C341E5F6-3D30-44D5-9BD8-20D74D3DBC9E}" srcOrd="2" destOrd="0" presId="urn:microsoft.com/office/officeart/2018/2/layout/IconLabelList"/>
    <dgm:cxn modelId="{F73999DB-1F49-4AEE-A9F8-49069F753312}" type="presParOf" srcId="{02747DD2-9C3C-4E5A-B822-7A71D6AF63DE}" destId="{FCCE7143-0B56-4B73-9030-97F525ABAD0B}" srcOrd="3" destOrd="0" presId="urn:microsoft.com/office/officeart/2018/2/layout/IconLabelList"/>
    <dgm:cxn modelId="{D0684216-4BE4-410C-AC4B-68DDD7B68F02}" type="presParOf" srcId="{02747DD2-9C3C-4E5A-B822-7A71D6AF63DE}" destId="{476DDB96-73E2-45C9-A4E0-E87623DAC256}" srcOrd="4" destOrd="0" presId="urn:microsoft.com/office/officeart/2018/2/layout/IconLabelList"/>
    <dgm:cxn modelId="{5B2B187F-269C-4887-883E-278498D1DE4C}" type="presParOf" srcId="{476DDB96-73E2-45C9-A4E0-E87623DAC256}" destId="{859D7782-47D0-436A-BDDC-90CD27927F7A}" srcOrd="0" destOrd="0" presId="urn:microsoft.com/office/officeart/2018/2/layout/IconLabelList"/>
    <dgm:cxn modelId="{165BE247-AF10-4F7F-A38B-37C8365CBAC6}" type="presParOf" srcId="{476DDB96-73E2-45C9-A4E0-E87623DAC256}" destId="{0D0BBBCC-2D4C-4BCA-9C1E-AA699FC04C1B}" srcOrd="1" destOrd="0" presId="urn:microsoft.com/office/officeart/2018/2/layout/IconLabelList"/>
    <dgm:cxn modelId="{2BB8FDDB-8C01-4CC8-8796-0C0F9FB0F328}" type="presParOf" srcId="{476DDB96-73E2-45C9-A4E0-E87623DAC256}" destId="{F614EC2D-E33B-45FB-826C-7384534F0912}" srcOrd="2" destOrd="0" presId="urn:microsoft.com/office/officeart/2018/2/layout/IconLabelList"/>
    <dgm:cxn modelId="{3486323D-DE8A-4D9C-8F45-2226BD44B681}" type="presParOf" srcId="{02747DD2-9C3C-4E5A-B822-7A71D6AF63DE}" destId="{EC0AFF79-D6E9-4A8E-BE61-2D2FD05835B9}" srcOrd="5" destOrd="0" presId="urn:microsoft.com/office/officeart/2018/2/layout/IconLabelList"/>
    <dgm:cxn modelId="{37D459D7-0CCD-4394-B2EF-1E590B83AF71}" type="presParOf" srcId="{02747DD2-9C3C-4E5A-B822-7A71D6AF63DE}" destId="{F82380E8-2DE0-40C6-B8AD-6968CC5AE0E8}" srcOrd="6"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7" destOrd="0" presId="urn:microsoft.com/office/officeart/2018/2/layout/IconLabelList"/>
    <dgm:cxn modelId="{56CB32EA-C7A1-4936-9ECA-73ADA26BBED6}" type="presParOf" srcId="{02747DD2-9C3C-4E5A-B822-7A71D6AF63DE}" destId="{5B0B9684-B138-4FBC-9BD2-8359B6B97D86}" srcOrd="8"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9" destOrd="0" presId="urn:microsoft.com/office/officeart/2018/2/layout/IconLabelList"/>
    <dgm:cxn modelId="{08F460C4-FFEC-43AC-8A1B-ED9D82AE2A61}" type="presParOf" srcId="{02747DD2-9C3C-4E5A-B822-7A71D6AF63DE}" destId="{6EDCF6CB-F93B-4414-B09C-CF711AE34A32}" srcOrd="10"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 modelId="{A96B0174-2E44-45B7-985E-4A455E5F683A}" type="presParOf" srcId="{02747DD2-9C3C-4E5A-B822-7A71D6AF63DE}" destId="{27D8BD63-EFE4-4557-AC22-B05D8AEB858F}" srcOrd="11" destOrd="0" presId="urn:microsoft.com/office/officeart/2018/2/layout/IconLabelList"/>
    <dgm:cxn modelId="{24B96895-D75C-4217-B88D-FE6D307F71E9}" type="presParOf" srcId="{02747DD2-9C3C-4E5A-B822-7A71D6AF63DE}" destId="{9FDB71EA-7A56-4AFB-A851-90BEFE89D279}" srcOrd="12" destOrd="0" presId="urn:microsoft.com/office/officeart/2018/2/layout/IconLabelList"/>
    <dgm:cxn modelId="{1BA8556F-BD03-472C-A59F-6C2297EB2A50}" type="presParOf" srcId="{9FDB71EA-7A56-4AFB-A851-90BEFE89D279}" destId="{0237D138-FC25-4DB8-A331-0D55197D42E5}" srcOrd="0" destOrd="0" presId="urn:microsoft.com/office/officeart/2018/2/layout/IconLabelList"/>
    <dgm:cxn modelId="{523107E8-6EFB-4A24-87EA-38FF24377CB0}" type="presParOf" srcId="{9FDB71EA-7A56-4AFB-A851-90BEFE89D279}" destId="{F487983F-5125-4C27-9CE5-EBEC42D1998B}" srcOrd="1" destOrd="0" presId="urn:microsoft.com/office/officeart/2018/2/layout/IconLabelList"/>
    <dgm:cxn modelId="{4726BDB0-D7B1-4D66-B690-01CB77B85E69}" type="presParOf" srcId="{9FDB71EA-7A56-4AFB-A851-90BEFE89D279}" destId="{9DA57B3E-FBBC-4764-B0AD-1FCA5E6BB5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dirty="0" smtClean="0"/>
            <a:t>Thought,</a:t>
          </a:r>
          <a:endParaRPr lang="en-US" dirty="0"/>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BCC97AFD-B12A-4A12-87A1-FE7ADA11BC67}">
      <dgm:prSet/>
      <dgm:spPr/>
      <dgm:t>
        <a:bodyPr/>
        <a:lstStyle/>
        <a:p>
          <a:pPr>
            <a:lnSpc>
              <a:spcPct val="100000"/>
            </a:lnSpc>
          </a:pPr>
          <a:r>
            <a:rPr lang="en-US" dirty="0"/>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dirty="0"/>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dirty="0"/>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t>
        <a:bodyPr/>
        <a:lstStyle/>
        <a:p>
          <a:endParaRPr lang="en-US"/>
        </a:p>
      </dgm:t>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4">
        <dgm:presLayoutVars>
          <dgm:chMax val="1"/>
          <dgm:chPref val="1"/>
        </dgm:presLayoutVars>
      </dgm:prSet>
      <dgm:spPr/>
      <dgm:t>
        <a:bodyPr/>
        <a:lstStyle/>
        <a:p>
          <a:endParaRPr lang="en-US"/>
        </a:p>
      </dgm:t>
    </dgm:pt>
    <dgm:pt modelId="{0452D4C6-AE58-4F93-98D1-1473B9F27F9F}" type="pres">
      <dgm:prSet presAssocID="{4DB6BC85-A5B5-4C55-B331-F9CAD8926D05}"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1" presStyleCnt="4">
        <dgm:presLayoutVars>
          <dgm:chMax val="1"/>
          <dgm:chPref val="1"/>
        </dgm:presLayoutVars>
      </dgm:prSet>
      <dgm:spPr/>
      <dgm:t>
        <a:bodyPr/>
        <a:lstStyle/>
        <a:p>
          <a:endParaRPr lang="en-US"/>
        </a:p>
      </dgm:t>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2" presStyleCnt="4"/>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2" presStyleCnt="4">
        <dgm:presLayoutVars>
          <dgm:chMax val="1"/>
          <dgm:chPref val="1"/>
        </dgm:presLayoutVars>
      </dgm:prSet>
      <dgm:spPr/>
      <dgm:t>
        <a:bodyPr/>
        <a:lstStyle/>
        <a:p>
          <a:endParaRPr lang="en-US"/>
        </a:p>
      </dgm:t>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3" presStyleCnt="4"/>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3" presStyleCnt="4">
        <dgm:presLayoutVars>
          <dgm:chMax val="1"/>
          <dgm:chPref val="1"/>
        </dgm:presLayoutVars>
      </dgm:prSet>
      <dgm:spPr/>
      <dgm:t>
        <a:bodyPr/>
        <a:lstStyle/>
        <a:p>
          <a:endParaRPr lang="en-US"/>
        </a:p>
      </dgm:t>
    </dgm:pt>
  </dgm:ptLst>
  <dgm:cxnLst>
    <dgm:cxn modelId="{2D3716BB-5FD0-45BA-9219-FD83231BCC7B}" type="presOf" srcId="{2BD5BB56-933E-40D2-A829-F288E274C2AB}" destId="{3C85DC65-8A41-4402-8475-A919C322EB14}" srcOrd="0" destOrd="0" presId="urn:microsoft.com/office/officeart/2018/2/layout/IconLabelList"/>
    <dgm:cxn modelId="{AEEE945F-7DF9-435C-96DE-12CE863092A0}" type="presOf" srcId="{44136CD6-454D-4320-A272-5F83ADE9F7D8}" destId="{CCF8D70B-7268-4C4B-B314-FF385AE895DF}" srcOrd="0" destOrd="0" presId="urn:microsoft.com/office/officeart/2018/2/layout/IconLabelList"/>
    <dgm:cxn modelId="{4DAA71B8-98E1-4E4C-BA85-441B17EA464A}" type="presOf" srcId="{BCC97AFD-B12A-4A12-87A1-FE7ADA11BC67}" destId="{2D5C0EE4-1E2A-429E-97EB-D9A7EC8909FC}" srcOrd="0" destOrd="0" presId="urn:microsoft.com/office/officeart/2018/2/layout/IconLabelList"/>
    <dgm:cxn modelId="{1F522036-8F0E-4F30-9D4A-9227D983DD84}" type="presOf" srcId="{B5DA3C77-A1E8-4EB8-914E-3AE490B2AD54}" destId="{A95F2F7A-7FC0-4617-8141-09A59BF0691E}" srcOrd="0" destOrd="0" presId="urn:microsoft.com/office/officeart/2018/2/layout/IconLabelList"/>
    <dgm:cxn modelId="{4A6D37D0-8509-4AB9-8C09-1B6BEEB4FA8A}" srcId="{CD1BA7A9-FE34-4FE3-8594-49B64E09AFED}" destId="{B5DA3C77-A1E8-4EB8-914E-3AE490B2AD54}" srcOrd="3" destOrd="0" parTransId="{A0FEA180-A654-4AB7-A0A9-C202AAB0A59A}" sibTransId="{A6C6563E-9E26-4BAB-993E-9B1790CE750C}"/>
    <dgm:cxn modelId="{DAE6E617-09DB-4E5B-9F64-6CC5D83E81D8}" srcId="{CD1BA7A9-FE34-4FE3-8594-49B64E09AFED}" destId="{BCC97AFD-B12A-4A12-87A1-FE7ADA11BC67}" srcOrd="1" destOrd="0" parTransId="{AB39F79A-E9FC-488C-92AA-60646A3031AF}" sibTransId="{E4E62A22-7D76-4584-A702-F080A4B6A8CC}"/>
    <dgm:cxn modelId="{1160AB7D-B1E4-40E4-A9ED-71F8723CDBCC}" srcId="{CD1BA7A9-FE34-4FE3-8594-49B64E09AFED}" destId="{44136CD6-454D-4320-A272-5F83ADE9F7D8}" srcOrd="2"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97B092E4-C37C-43C5-AFD6-54412D8D9D3A}" type="presOf" srcId="{CD1BA7A9-FE34-4FE3-8594-49B64E09AFED}" destId="{02747DD2-9C3C-4E5A-B822-7A71D6AF63D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37D459D7-0CCD-4394-B2EF-1E590B83AF71}" type="presParOf" srcId="{02747DD2-9C3C-4E5A-B822-7A71D6AF63DE}" destId="{F82380E8-2DE0-40C6-B8AD-6968CC5AE0E8}" srcOrd="2"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3" destOrd="0" presId="urn:microsoft.com/office/officeart/2018/2/layout/IconLabelList"/>
    <dgm:cxn modelId="{56CB32EA-C7A1-4936-9ECA-73ADA26BBED6}" type="presParOf" srcId="{02747DD2-9C3C-4E5A-B822-7A71D6AF63DE}" destId="{5B0B9684-B138-4FBC-9BD2-8359B6B97D86}" srcOrd="4"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5" destOrd="0" presId="urn:microsoft.com/office/officeart/2018/2/layout/IconLabelList"/>
    <dgm:cxn modelId="{08F460C4-FFEC-43AC-8A1B-ED9D82AE2A61}" type="presParOf" srcId="{02747DD2-9C3C-4E5A-B822-7A71D6AF63DE}" destId="{6EDCF6CB-F93B-4414-B09C-CF711AE34A32}" srcOrd="6"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AACFE4-93A7-47F9-9E51-E920A5001F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0D79F2-9D0C-4FF9-80E2-FF6AEB6B6314}">
      <dgm:prSet/>
      <dgm:spPr/>
      <dgm:t>
        <a:bodyPr/>
        <a:lstStyle/>
        <a:p>
          <a:r>
            <a:rPr lang="en-US" dirty="0" smtClean="0"/>
            <a:t>Impossible actions like Rescue missions.</a:t>
          </a:r>
          <a:endParaRPr lang="en-US" dirty="0"/>
        </a:p>
      </dgm:t>
    </dgm:pt>
    <dgm:pt modelId="{AAB95BDF-DB02-48E2-8829-126157175D96}" type="parTrans" cxnId="{2374146E-37AF-415A-8619-EF4E7B5409C3}">
      <dgm:prSet/>
      <dgm:spPr/>
      <dgm:t>
        <a:bodyPr/>
        <a:lstStyle/>
        <a:p>
          <a:endParaRPr lang="en-US"/>
        </a:p>
      </dgm:t>
    </dgm:pt>
    <dgm:pt modelId="{35EDB6E7-FFEC-4EDF-BDF0-5A142BEAAD92}" type="sibTrans" cxnId="{2374146E-37AF-415A-8619-EF4E7B5409C3}">
      <dgm:prSet/>
      <dgm:spPr/>
      <dgm:t>
        <a:bodyPr/>
        <a:lstStyle/>
        <a:p>
          <a:endParaRPr lang="en-US"/>
        </a:p>
      </dgm:t>
    </dgm:pt>
    <dgm:pt modelId="{C85948B1-37CB-4202-998A-FAC88D316544}">
      <dgm:prSet/>
      <dgm:spPr/>
      <dgm:t>
        <a:bodyPr/>
        <a:lstStyle/>
        <a:p>
          <a:r>
            <a:rPr lang="en-IN" dirty="0" smtClean="0"/>
            <a:t>Accuracy – Consistent and Known level. </a:t>
          </a:r>
          <a:endParaRPr lang="en-US" dirty="0"/>
        </a:p>
      </dgm:t>
    </dgm:pt>
    <dgm:pt modelId="{FF6D48E6-9923-4023-A965-36ED875BE38F}" type="parTrans" cxnId="{FBF33D0F-D81C-4E6F-80AF-FB9BB645977F}">
      <dgm:prSet/>
      <dgm:spPr/>
      <dgm:t>
        <a:bodyPr/>
        <a:lstStyle/>
        <a:p>
          <a:endParaRPr lang="en-IN"/>
        </a:p>
      </dgm:t>
    </dgm:pt>
    <dgm:pt modelId="{437D6FF3-8C8B-4FE7-8B83-2CA8CEFD4F3F}" type="sibTrans" cxnId="{FBF33D0F-D81C-4E6F-80AF-FB9BB645977F}">
      <dgm:prSet/>
      <dgm:spPr/>
      <dgm:t>
        <a:bodyPr/>
        <a:lstStyle/>
        <a:p>
          <a:endParaRPr lang="en-IN"/>
        </a:p>
      </dgm:t>
    </dgm:pt>
    <dgm:pt modelId="{0224F213-360F-40AD-AA91-8E38B5C1A5A8}">
      <dgm:prSet/>
      <dgm:spPr/>
      <dgm:t>
        <a:bodyPr/>
        <a:lstStyle/>
        <a:p>
          <a:r>
            <a:rPr lang="en-IN" dirty="0" smtClean="0"/>
            <a:t>Speed.</a:t>
          </a:r>
          <a:endParaRPr lang="en-US" dirty="0"/>
        </a:p>
      </dgm:t>
    </dgm:pt>
    <dgm:pt modelId="{7E8E0C29-9D86-41F6-AB6F-79B4412FB06A}" type="sibTrans" cxnId="{8BE76E6B-61E7-41B2-A4C4-D4455F716618}">
      <dgm:prSet/>
      <dgm:spPr/>
      <dgm:t>
        <a:bodyPr/>
        <a:lstStyle/>
        <a:p>
          <a:endParaRPr lang="en-US"/>
        </a:p>
      </dgm:t>
    </dgm:pt>
    <dgm:pt modelId="{11B86E9C-99CD-42F8-BBBA-4C7B61331499}" type="parTrans" cxnId="{8BE76E6B-61E7-41B2-A4C4-D4455F716618}">
      <dgm:prSet/>
      <dgm:spPr/>
      <dgm:t>
        <a:bodyPr/>
        <a:lstStyle/>
        <a:p>
          <a:endParaRPr lang="en-US"/>
        </a:p>
      </dgm:t>
    </dgm:pt>
    <dgm:pt modelId="{79BD143E-CF7D-42CC-A950-289EED2C9827}" type="pres">
      <dgm:prSet presAssocID="{57AACFE4-93A7-47F9-9E51-E920A5001FC4}" presName="root" presStyleCnt="0">
        <dgm:presLayoutVars>
          <dgm:dir/>
          <dgm:resizeHandles val="exact"/>
        </dgm:presLayoutVars>
      </dgm:prSet>
      <dgm:spPr/>
      <dgm:t>
        <a:bodyPr/>
        <a:lstStyle/>
        <a:p>
          <a:endParaRPr lang="en-US"/>
        </a:p>
      </dgm:t>
    </dgm:pt>
    <dgm:pt modelId="{F41834B3-4478-4E96-9087-541A9FB03F35}" type="pres">
      <dgm:prSet presAssocID="{A30D79F2-9D0C-4FF9-80E2-FF6AEB6B6314}" presName="compNode" presStyleCnt="0"/>
      <dgm:spPr/>
    </dgm:pt>
    <dgm:pt modelId="{B30E2573-6268-4F48-8EE7-0A7117EFA583}" type="pres">
      <dgm:prSet presAssocID="{A30D79F2-9D0C-4FF9-80E2-FF6AEB6B6314}" presName="bgRect" presStyleLbl="bgShp" presStyleIdx="0" presStyleCnt="3"/>
      <dgm:spPr/>
    </dgm:pt>
    <dgm:pt modelId="{FFB23B43-F707-4B23-BF9B-57E62BB96C2F}" type="pres">
      <dgm:prSet presAssocID="{A30D79F2-9D0C-4FF9-80E2-FF6AEB6B6314}"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pward trend"/>
        </a:ext>
      </dgm:extLst>
    </dgm:pt>
    <dgm:pt modelId="{A0C65DE1-3CBD-4635-932F-2F4758F14BB7}" type="pres">
      <dgm:prSet presAssocID="{A30D79F2-9D0C-4FF9-80E2-FF6AEB6B6314}" presName="spaceRect" presStyleCnt="0"/>
      <dgm:spPr/>
    </dgm:pt>
    <dgm:pt modelId="{1D49BF1C-E1C9-44D7-A532-C487DE6A6393}" type="pres">
      <dgm:prSet presAssocID="{A30D79F2-9D0C-4FF9-80E2-FF6AEB6B6314}" presName="parTx" presStyleLbl="revTx" presStyleIdx="0" presStyleCnt="3">
        <dgm:presLayoutVars>
          <dgm:chMax val="0"/>
          <dgm:chPref val="0"/>
        </dgm:presLayoutVars>
      </dgm:prSet>
      <dgm:spPr/>
      <dgm:t>
        <a:bodyPr/>
        <a:lstStyle/>
        <a:p>
          <a:endParaRPr lang="en-US"/>
        </a:p>
      </dgm:t>
    </dgm:pt>
    <dgm:pt modelId="{74DB816E-4CCA-4B9F-8335-D40712D4DE8E}" type="pres">
      <dgm:prSet presAssocID="{35EDB6E7-FFEC-4EDF-BDF0-5A142BEAAD92}" presName="sibTrans" presStyleCnt="0"/>
      <dgm:spPr/>
    </dgm:pt>
    <dgm:pt modelId="{4788FD75-DD93-4100-8040-A65F68DB5AC8}" type="pres">
      <dgm:prSet presAssocID="{0224F213-360F-40AD-AA91-8E38B5C1A5A8}" presName="compNode" presStyleCnt="0"/>
      <dgm:spPr/>
    </dgm:pt>
    <dgm:pt modelId="{4EFE4C57-CA89-4987-B3F1-A3C7D12D9B5E}" type="pres">
      <dgm:prSet presAssocID="{0224F213-360F-40AD-AA91-8E38B5C1A5A8}" presName="bgRect" presStyleLbl="bgShp" presStyleIdx="1" presStyleCnt="3"/>
      <dgm:spPr/>
    </dgm:pt>
    <dgm:pt modelId="{175DDFBD-600E-4E7A-865A-210C7FFC9AD9}" type="pres">
      <dgm:prSet presAssocID="{0224F213-360F-40AD-AA91-8E38B5C1A5A8}"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Gauge"/>
        </a:ext>
      </dgm:extLst>
    </dgm:pt>
    <dgm:pt modelId="{508F4A7D-C5B4-4198-81B6-EAEF5D616A89}" type="pres">
      <dgm:prSet presAssocID="{0224F213-360F-40AD-AA91-8E38B5C1A5A8}" presName="spaceRect" presStyleCnt="0"/>
      <dgm:spPr/>
    </dgm:pt>
    <dgm:pt modelId="{C541BE8C-6C21-4F95-9112-382D64116B18}" type="pres">
      <dgm:prSet presAssocID="{0224F213-360F-40AD-AA91-8E38B5C1A5A8}" presName="parTx" presStyleLbl="revTx" presStyleIdx="1" presStyleCnt="3">
        <dgm:presLayoutVars>
          <dgm:chMax val="0"/>
          <dgm:chPref val="0"/>
        </dgm:presLayoutVars>
      </dgm:prSet>
      <dgm:spPr/>
      <dgm:t>
        <a:bodyPr/>
        <a:lstStyle/>
        <a:p>
          <a:endParaRPr lang="en-US"/>
        </a:p>
      </dgm:t>
    </dgm:pt>
    <dgm:pt modelId="{0BD44884-375E-49F7-A442-8866E0B921F3}" type="pres">
      <dgm:prSet presAssocID="{7E8E0C29-9D86-41F6-AB6F-79B4412FB06A}" presName="sibTrans" presStyleCnt="0"/>
      <dgm:spPr/>
    </dgm:pt>
    <dgm:pt modelId="{456C486C-8EE3-41F4-B8C4-717F135B233D}" type="pres">
      <dgm:prSet presAssocID="{C85948B1-37CB-4202-998A-FAC88D316544}" presName="compNode" presStyleCnt="0"/>
      <dgm:spPr/>
    </dgm:pt>
    <dgm:pt modelId="{5BC70083-7288-4F44-9CC1-47F409248ED8}" type="pres">
      <dgm:prSet presAssocID="{C85948B1-37CB-4202-998A-FAC88D316544}" presName="bgRect" presStyleLbl="bgShp" presStyleIdx="2" presStyleCnt="3"/>
      <dgm:spPr/>
    </dgm:pt>
    <dgm:pt modelId="{DB645B70-3595-4837-9FF1-F14F54950E71}" type="pres">
      <dgm:prSet presAssocID="{C85948B1-37CB-4202-998A-FAC88D316544}"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ullseye"/>
        </a:ext>
      </dgm:extLst>
    </dgm:pt>
    <dgm:pt modelId="{22280ADC-103D-4AA6-9B95-7D9EC80090D9}" type="pres">
      <dgm:prSet presAssocID="{C85948B1-37CB-4202-998A-FAC88D316544}" presName="spaceRect" presStyleCnt="0"/>
      <dgm:spPr/>
    </dgm:pt>
    <dgm:pt modelId="{C270FC7D-D12C-4334-B11A-910B4D278ADC}" type="pres">
      <dgm:prSet presAssocID="{C85948B1-37CB-4202-998A-FAC88D316544}" presName="parTx" presStyleLbl="revTx" presStyleIdx="2" presStyleCnt="3">
        <dgm:presLayoutVars>
          <dgm:chMax val="0"/>
          <dgm:chPref val="0"/>
        </dgm:presLayoutVars>
      </dgm:prSet>
      <dgm:spPr/>
      <dgm:t>
        <a:bodyPr/>
        <a:lstStyle/>
        <a:p>
          <a:endParaRPr lang="en-US"/>
        </a:p>
      </dgm:t>
    </dgm:pt>
  </dgm:ptLst>
  <dgm:cxnLst>
    <dgm:cxn modelId="{8BE76E6B-61E7-41B2-A4C4-D4455F716618}" srcId="{57AACFE4-93A7-47F9-9E51-E920A5001FC4}" destId="{0224F213-360F-40AD-AA91-8E38B5C1A5A8}" srcOrd="1" destOrd="0" parTransId="{11B86E9C-99CD-42F8-BBBA-4C7B61331499}" sibTransId="{7E8E0C29-9D86-41F6-AB6F-79B4412FB06A}"/>
    <dgm:cxn modelId="{801E29AD-FDBB-436F-AA91-66658DC02697}" type="presOf" srcId="{57AACFE4-93A7-47F9-9E51-E920A5001FC4}" destId="{79BD143E-CF7D-42CC-A950-289EED2C9827}" srcOrd="0" destOrd="0" presId="urn:microsoft.com/office/officeart/2018/2/layout/IconVerticalSolidList"/>
    <dgm:cxn modelId="{5EAA0C9B-59DA-48CF-B403-726910A13076}" type="presOf" srcId="{0224F213-360F-40AD-AA91-8E38B5C1A5A8}" destId="{C541BE8C-6C21-4F95-9112-382D64116B18}" srcOrd="0" destOrd="0" presId="urn:microsoft.com/office/officeart/2018/2/layout/IconVerticalSolidList"/>
    <dgm:cxn modelId="{FBF33D0F-D81C-4E6F-80AF-FB9BB645977F}" srcId="{57AACFE4-93A7-47F9-9E51-E920A5001FC4}" destId="{C85948B1-37CB-4202-998A-FAC88D316544}" srcOrd="2" destOrd="0" parTransId="{FF6D48E6-9923-4023-A965-36ED875BE38F}" sibTransId="{437D6FF3-8C8B-4FE7-8B83-2CA8CEFD4F3F}"/>
    <dgm:cxn modelId="{CDF3E454-C9B7-4728-8E5A-646DB6E79FC9}" type="presOf" srcId="{C85948B1-37CB-4202-998A-FAC88D316544}" destId="{C270FC7D-D12C-4334-B11A-910B4D278ADC}" srcOrd="0" destOrd="0" presId="urn:microsoft.com/office/officeart/2018/2/layout/IconVerticalSolidList"/>
    <dgm:cxn modelId="{65AB8F3C-13B7-472B-BAFB-D9B4A83E8DFA}" type="presOf" srcId="{A30D79F2-9D0C-4FF9-80E2-FF6AEB6B6314}" destId="{1D49BF1C-E1C9-44D7-A532-C487DE6A6393}" srcOrd="0" destOrd="0" presId="urn:microsoft.com/office/officeart/2018/2/layout/IconVerticalSolidList"/>
    <dgm:cxn modelId="{2374146E-37AF-415A-8619-EF4E7B5409C3}" srcId="{57AACFE4-93A7-47F9-9E51-E920A5001FC4}" destId="{A30D79F2-9D0C-4FF9-80E2-FF6AEB6B6314}" srcOrd="0" destOrd="0" parTransId="{AAB95BDF-DB02-48E2-8829-126157175D96}" sibTransId="{35EDB6E7-FFEC-4EDF-BDF0-5A142BEAAD92}"/>
    <dgm:cxn modelId="{34D629AF-A772-4CDA-868B-6295E8BC6FA7}" type="presParOf" srcId="{79BD143E-CF7D-42CC-A950-289EED2C9827}" destId="{F41834B3-4478-4E96-9087-541A9FB03F35}" srcOrd="0" destOrd="0" presId="urn:microsoft.com/office/officeart/2018/2/layout/IconVerticalSolidList"/>
    <dgm:cxn modelId="{16EFF491-CAD4-47A6-9558-7DE5E141FACB}" type="presParOf" srcId="{F41834B3-4478-4E96-9087-541A9FB03F35}" destId="{B30E2573-6268-4F48-8EE7-0A7117EFA583}" srcOrd="0" destOrd="0" presId="urn:microsoft.com/office/officeart/2018/2/layout/IconVerticalSolidList"/>
    <dgm:cxn modelId="{04CD4345-50FD-4C67-89EE-7C168E40677C}" type="presParOf" srcId="{F41834B3-4478-4E96-9087-541A9FB03F35}" destId="{FFB23B43-F707-4B23-BF9B-57E62BB96C2F}" srcOrd="1" destOrd="0" presId="urn:microsoft.com/office/officeart/2018/2/layout/IconVerticalSolidList"/>
    <dgm:cxn modelId="{3865832D-E19F-4AB3-99AB-15348D274947}" type="presParOf" srcId="{F41834B3-4478-4E96-9087-541A9FB03F35}" destId="{A0C65DE1-3CBD-4635-932F-2F4758F14BB7}" srcOrd="2" destOrd="0" presId="urn:microsoft.com/office/officeart/2018/2/layout/IconVerticalSolidList"/>
    <dgm:cxn modelId="{F87EF9A4-C387-4436-80DA-2D39556CDBE2}" type="presParOf" srcId="{F41834B3-4478-4E96-9087-541A9FB03F35}" destId="{1D49BF1C-E1C9-44D7-A532-C487DE6A6393}" srcOrd="3" destOrd="0" presId="urn:microsoft.com/office/officeart/2018/2/layout/IconVerticalSolidList"/>
    <dgm:cxn modelId="{64D9EA69-5B90-40F3-89FA-E2BBD91D848E}" type="presParOf" srcId="{79BD143E-CF7D-42CC-A950-289EED2C9827}" destId="{74DB816E-4CCA-4B9F-8335-D40712D4DE8E}" srcOrd="1" destOrd="0" presId="urn:microsoft.com/office/officeart/2018/2/layout/IconVerticalSolidList"/>
    <dgm:cxn modelId="{B2BEA42E-7D4D-4CDC-96C0-350B712B86B2}" type="presParOf" srcId="{79BD143E-CF7D-42CC-A950-289EED2C9827}" destId="{4788FD75-DD93-4100-8040-A65F68DB5AC8}" srcOrd="2" destOrd="0" presId="urn:microsoft.com/office/officeart/2018/2/layout/IconVerticalSolidList"/>
    <dgm:cxn modelId="{5AEFB0BC-0086-4DBA-9A02-EC6C1D948FDE}" type="presParOf" srcId="{4788FD75-DD93-4100-8040-A65F68DB5AC8}" destId="{4EFE4C57-CA89-4987-B3F1-A3C7D12D9B5E}" srcOrd="0" destOrd="0" presId="urn:microsoft.com/office/officeart/2018/2/layout/IconVerticalSolidList"/>
    <dgm:cxn modelId="{7E26640C-E109-4E87-92D3-A1EBBBE57420}" type="presParOf" srcId="{4788FD75-DD93-4100-8040-A65F68DB5AC8}" destId="{175DDFBD-600E-4E7A-865A-210C7FFC9AD9}" srcOrd="1" destOrd="0" presId="urn:microsoft.com/office/officeart/2018/2/layout/IconVerticalSolidList"/>
    <dgm:cxn modelId="{E6D9F88D-1EEC-4410-A141-8148DE483DA7}" type="presParOf" srcId="{4788FD75-DD93-4100-8040-A65F68DB5AC8}" destId="{508F4A7D-C5B4-4198-81B6-EAEF5D616A89}" srcOrd="2" destOrd="0" presId="urn:microsoft.com/office/officeart/2018/2/layout/IconVerticalSolidList"/>
    <dgm:cxn modelId="{95298F23-B5E6-4660-A8A8-A5A0AC896893}" type="presParOf" srcId="{4788FD75-DD93-4100-8040-A65F68DB5AC8}" destId="{C541BE8C-6C21-4F95-9112-382D64116B18}" srcOrd="3" destOrd="0" presId="urn:microsoft.com/office/officeart/2018/2/layout/IconVerticalSolidList"/>
    <dgm:cxn modelId="{2EBB8BAC-2BAD-429C-ADB6-CFE1D1CD0189}" type="presParOf" srcId="{79BD143E-CF7D-42CC-A950-289EED2C9827}" destId="{0BD44884-375E-49F7-A442-8866E0B921F3}" srcOrd="3" destOrd="0" presId="urn:microsoft.com/office/officeart/2018/2/layout/IconVerticalSolidList"/>
    <dgm:cxn modelId="{BBB81CB1-9DE5-4037-8434-0377341859B0}" type="presParOf" srcId="{79BD143E-CF7D-42CC-A950-289EED2C9827}" destId="{456C486C-8EE3-41F4-B8C4-717F135B233D}" srcOrd="4" destOrd="0" presId="urn:microsoft.com/office/officeart/2018/2/layout/IconVerticalSolidList"/>
    <dgm:cxn modelId="{A08E2891-E705-4695-89FE-8A45B1A8BB16}" type="presParOf" srcId="{456C486C-8EE3-41F4-B8C4-717F135B233D}" destId="{5BC70083-7288-4F44-9CC1-47F409248ED8}" srcOrd="0" destOrd="0" presId="urn:microsoft.com/office/officeart/2018/2/layout/IconVerticalSolidList"/>
    <dgm:cxn modelId="{8C943158-79E0-418E-956B-D0B1955A96BB}" type="presParOf" srcId="{456C486C-8EE3-41F4-B8C4-717F135B233D}" destId="{DB645B70-3595-4837-9FF1-F14F54950E71}" srcOrd="1" destOrd="0" presId="urn:microsoft.com/office/officeart/2018/2/layout/IconVerticalSolidList"/>
    <dgm:cxn modelId="{8307839D-80AE-41F6-B297-204571D6F79B}" type="presParOf" srcId="{456C486C-8EE3-41F4-B8C4-717F135B233D}" destId="{22280ADC-103D-4AA6-9B95-7D9EC80090D9}" srcOrd="2" destOrd="0" presId="urn:microsoft.com/office/officeart/2018/2/layout/IconVerticalSolidList"/>
    <dgm:cxn modelId="{95F4FE41-8A9C-46D1-A786-E74A22608E84}" type="presParOf" srcId="{456C486C-8EE3-41F4-B8C4-717F135B233D}" destId="{C270FC7D-D12C-4334-B11A-910B4D278A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US" dirty="0" smtClean="0"/>
            <a:t>A program that looks for patterns in existing data.</a:t>
          </a:r>
          <a:endParaRPr lang="en-US" dirty="0"/>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5545EDFF-1BFC-43EE-A8A6-B5FC89D08C3C}">
      <dgm:prSet/>
      <dgm:spPr/>
      <dgm:t>
        <a:bodyPr/>
        <a:lstStyle/>
        <a:p>
          <a:r>
            <a:rPr lang="en-US"/>
            <a:t>Recognize those pattern in new Data</a:t>
          </a:r>
        </a:p>
      </dgm:t>
    </dgm:pt>
    <dgm:pt modelId="{8E4D5C17-CCAB-4225-8687-3DA53206DE94}" type="sibTrans" cxnId="{19B1353E-57F8-4CC1-99BA-A387891CBB1F}">
      <dgm:prSet/>
      <dgm:spPr/>
      <dgm:t>
        <a:bodyPr/>
        <a:lstStyle/>
        <a:p>
          <a:endParaRPr lang="en-US"/>
        </a:p>
      </dgm:t>
    </dgm:pt>
    <dgm:pt modelId="{B39F95F0-586B-4E44-BA5E-882519008B2F}" type="par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t>
        <a:bodyPr/>
        <a:lstStyle/>
        <a:p>
          <a:endParaRPr lang="en-US"/>
        </a:p>
      </dgm:t>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2"/>
      <dgm:spPr/>
    </dgm:pt>
    <dgm:pt modelId="{9CFDA691-DD0D-4A99-9584-7BA1FD34574E}" type="pres">
      <dgm:prSet presAssocID="{8389CD5F-26A2-487C-B470-815DFA51DB21}"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2">
        <dgm:presLayoutVars>
          <dgm:chMax val="0"/>
          <dgm:chPref val="0"/>
        </dgm:presLayoutVars>
      </dgm:prSet>
      <dgm:spPr/>
      <dgm:t>
        <a:bodyPr/>
        <a:lstStyle/>
        <a:p>
          <a:endParaRPr lang="en-US"/>
        </a:p>
      </dgm:t>
    </dgm:pt>
    <dgm:pt modelId="{48893ACA-8051-4E8E-9E13-ABF581B7C372}" type="pres">
      <dgm:prSet presAssocID="{8A16D71F-5EAD-462A-87CD-8CD9174E08CB}"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1" presStyleCnt="2"/>
      <dgm:spPr/>
    </dgm:pt>
    <dgm:pt modelId="{3C16EE66-9F53-4DAD-A199-A4666D9F2038}" type="pres">
      <dgm:prSet presAssocID="{5545EDFF-1BFC-43EE-A8A6-B5FC89D08C3C}"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1" presStyleCnt="2">
        <dgm:presLayoutVars>
          <dgm:chMax val="0"/>
          <dgm:chPref val="0"/>
        </dgm:presLayoutVars>
      </dgm:prSet>
      <dgm:spPr/>
      <dgm:t>
        <a:bodyPr/>
        <a:lstStyle/>
        <a:p>
          <a:endParaRPr lang="en-US"/>
        </a:p>
      </dgm:t>
    </dgm:pt>
  </dgm:ptLst>
  <dgm:cxnLst>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19B1353E-57F8-4CC1-99BA-A387891CBB1F}" srcId="{570BEA83-A6D9-4FCB-9C9E-DF0F1E357237}" destId="{5545EDFF-1BFC-43EE-A8A6-B5FC89D08C3C}" srcOrd="1" destOrd="0" parTransId="{B39F95F0-586B-4E44-BA5E-882519008B2F}" sibTransId="{8E4D5C17-CCAB-4225-8687-3DA53206DE94}"/>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D3FC1AD3-4AFC-4C0D-8EA5-7C77C029DBEE}" type="presParOf" srcId="{9A5EEDC7-1621-4A04-8549-A2D08D3ED6BD}" destId="{6CFBC47C-600F-449D-9C78-27331D0F1DFA}" srcOrd="2"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0BEA83-A6D9-4FCB-9C9E-DF0F1E357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IN">
              <a:latin typeface="Calibri"/>
              <a:ea typeface="Calibri"/>
              <a:cs typeface="Calibri"/>
              <a:sym typeface="Calibri"/>
            </a:rPr>
            <a:t>Predicting future</a:t>
          </a:r>
          <a:endParaRPr lang="en-US"/>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261E080A-D5F4-4025-834A-82A820BC2B7A}">
      <dgm:prSet/>
      <dgm:spPr/>
      <dgm:t>
        <a:bodyPr/>
        <a:lstStyle/>
        <a:p>
          <a:r>
            <a:rPr lang="en-IN">
              <a:latin typeface="Calibri"/>
              <a:ea typeface="Calibri"/>
              <a:cs typeface="Calibri"/>
              <a:sym typeface="Calibri"/>
            </a:rPr>
            <a:t>Organizing or Grouping</a:t>
          </a:r>
        </a:p>
      </dgm:t>
    </dgm:pt>
    <dgm:pt modelId="{18E6FC8C-5A8C-4C53-9DF6-7CD17CCC0405}" type="parTrans" cxnId="{E1C9FBF6-E0BE-4054-9E3F-9737FB67FF6E}">
      <dgm:prSet/>
      <dgm:spPr/>
      <dgm:t>
        <a:bodyPr/>
        <a:lstStyle/>
        <a:p>
          <a:endParaRPr lang="en-IN"/>
        </a:p>
      </dgm:t>
    </dgm:pt>
    <dgm:pt modelId="{FA6890FE-21C0-4958-AEAF-A7E38A835494}" type="sibTrans" cxnId="{E1C9FBF6-E0BE-4054-9E3F-9737FB67FF6E}">
      <dgm:prSet/>
      <dgm:spPr/>
      <dgm:t>
        <a:bodyPr/>
        <a:lstStyle/>
        <a:p>
          <a:endParaRPr lang="en-IN"/>
        </a:p>
      </dgm:t>
    </dgm:pt>
    <dgm:pt modelId="{58BB5E3C-BD85-4FE6-955D-EAFE1CE2170E}" type="pres">
      <dgm:prSet presAssocID="{570BEA83-A6D9-4FCB-9C9E-DF0F1E357237}" presName="root" presStyleCnt="0">
        <dgm:presLayoutVars>
          <dgm:dir/>
          <dgm:resizeHandles val="exact"/>
        </dgm:presLayoutVars>
      </dgm:prSet>
      <dgm:spPr/>
      <dgm:t>
        <a:bodyPr/>
        <a:lstStyle/>
        <a:p>
          <a:endParaRPr lang="en-US"/>
        </a:p>
      </dgm:t>
    </dgm:pt>
    <dgm:pt modelId="{BB040893-13FC-4A7A-BD4E-94BFAE300C4E}" type="pres">
      <dgm:prSet presAssocID="{8389CD5F-26A2-487C-B470-815DFA51DB21}" presName="compNode" presStyleCnt="0"/>
      <dgm:spPr/>
    </dgm:pt>
    <dgm:pt modelId="{B3911004-E126-4AF5-A0A3-8F1D9C22A277}" type="pres">
      <dgm:prSet presAssocID="{8389CD5F-26A2-487C-B470-815DFA51DB21}" presName="iconRect" presStyleLbl="node1" presStyleIdx="0" presStyleCnt="2" custLinFactNeighborX="1289" custLinFactNeighborY="128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Help"/>
        </a:ext>
      </dgm:extLst>
    </dgm:pt>
    <dgm:pt modelId="{01F05449-C54D-4583-AEDF-4BF3C74526D2}" type="pres">
      <dgm:prSet presAssocID="{8389CD5F-26A2-487C-B470-815DFA51DB21}" presName="spaceRect" presStyleCnt="0"/>
      <dgm:spPr/>
    </dgm:pt>
    <dgm:pt modelId="{3E4B2671-9C91-4B50-B8E4-A6346E026364}" type="pres">
      <dgm:prSet presAssocID="{8389CD5F-26A2-487C-B470-815DFA51DB21}" presName="textRect" presStyleLbl="revTx" presStyleIdx="0" presStyleCnt="2">
        <dgm:presLayoutVars>
          <dgm:chMax val="1"/>
          <dgm:chPref val="1"/>
        </dgm:presLayoutVars>
      </dgm:prSet>
      <dgm:spPr/>
      <dgm:t>
        <a:bodyPr/>
        <a:lstStyle/>
        <a:p>
          <a:endParaRPr lang="en-US"/>
        </a:p>
      </dgm:t>
    </dgm:pt>
    <dgm:pt modelId="{2268435C-94C0-4F33-BA90-173FB39DEF11}" type="pres">
      <dgm:prSet presAssocID="{8A16D71F-5EAD-462A-87CD-8CD9174E08CB}" presName="sibTrans" presStyleCnt="0"/>
      <dgm:spPr/>
    </dgm:pt>
    <dgm:pt modelId="{3F5E7875-0CEE-4D3B-9808-2394A29D47DD}" type="pres">
      <dgm:prSet presAssocID="{261E080A-D5F4-4025-834A-82A820BC2B7A}" presName="compNode" presStyleCnt="0"/>
      <dgm:spPr/>
    </dgm:pt>
    <dgm:pt modelId="{2B347A7E-5A5D-4813-88E4-A208B2624066}" type="pres">
      <dgm:prSet presAssocID="{261E080A-D5F4-4025-834A-82A820BC2B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Meeting"/>
        </a:ext>
      </dgm:extLst>
    </dgm:pt>
    <dgm:pt modelId="{F790C605-1F24-419F-8FED-DC6F920149E6}" type="pres">
      <dgm:prSet presAssocID="{261E080A-D5F4-4025-834A-82A820BC2B7A}" presName="spaceRect" presStyleCnt="0"/>
      <dgm:spPr/>
    </dgm:pt>
    <dgm:pt modelId="{2F1696E5-F8B9-4CE1-B162-DC585ABC0F69}" type="pres">
      <dgm:prSet presAssocID="{261E080A-D5F4-4025-834A-82A820BC2B7A}" presName="textRect" presStyleLbl="revTx" presStyleIdx="1" presStyleCnt="2">
        <dgm:presLayoutVars>
          <dgm:chMax val="1"/>
          <dgm:chPref val="1"/>
        </dgm:presLayoutVars>
      </dgm:prSet>
      <dgm:spPr/>
      <dgm:t>
        <a:bodyPr/>
        <a:lstStyle/>
        <a:p>
          <a:endParaRPr lang="en-US"/>
        </a:p>
      </dgm:t>
    </dgm:pt>
  </dgm:ptLst>
  <dgm:cxnLst>
    <dgm:cxn modelId="{574DE8B2-6D5D-4C16-8BC3-FFB12A17E4CC}" type="presOf" srcId="{570BEA83-A6D9-4FCB-9C9E-DF0F1E357237}" destId="{58BB5E3C-BD85-4FE6-955D-EAFE1CE2170E}" srcOrd="0" destOrd="0" presId="urn:microsoft.com/office/officeart/2018/2/layout/IconLabelList"/>
    <dgm:cxn modelId="{E60C43ED-01DF-4C90-9FFA-CBF31029AAFB}" type="presOf" srcId="{8389CD5F-26A2-487C-B470-815DFA51DB21}" destId="{3E4B2671-9C91-4B50-B8E4-A6346E026364}" srcOrd="0" destOrd="0" presId="urn:microsoft.com/office/officeart/2018/2/layout/IconLabelList"/>
    <dgm:cxn modelId="{E1C9FBF6-E0BE-4054-9E3F-9737FB67FF6E}" srcId="{570BEA83-A6D9-4FCB-9C9E-DF0F1E357237}" destId="{261E080A-D5F4-4025-834A-82A820BC2B7A}" srcOrd="1" destOrd="0" parTransId="{18E6FC8C-5A8C-4C53-9DF6-7CD17CCC0405}" sibTransId="{FA6890FE-21C0-4958-AEAF-A7E38A835494}"/>
    <dgm:cxn modelId="{590347AC-ED6B-4707-A1E9-F9F8BF489452}" type="presOf" srcId="{261E080A-D5F4-4025-834A-82A820BC2B7A}" destId="{2F1696E5-F8B9-4CE1-B162-DC585ABC0F69}" srcOrd="0" destOrd="0" presId="urn:microsoft.com/office/officeart/2018/2/layout/IconLabelList"/>
    <dgm:cxn modelId="{FDFF26E8-6350-4396-992D-5871FE2EA516}" srcId="{570BEA83-A6D9-4FCB-9C9E-DF0F1E357237}" destId="{8389CD5F-26A2-487C-B470-815DFA51DB21}" srcOrd="0" destOrd="0" parTransId="{2DD65961-4BAE-4485-A188-FA97A3C9072C}" sibTransId="{8A16D71F-5EAD-462A-87CD-8CD9174E08CB}"/>
    <dgm:cxn modelId="{0A21755C-497D-489F-87E4-6E38C7170A21}" type="presParOf" srcId="{58BB5E3C-BD85-4FE6-955D-EAFE1CE2170E}" destId="{BB040893-13FC-4A7A-BD4E-94BFAE300C4E}" srcOrd="0" destOrd="0" presId="urn:microsoft.com/office/officeart/2018/2/layout/IconLabelList"/>
    <dgm:cxn modelId="{05597694-0A4F-4848-B6E6-393554D35DE2}" type="presParOf" srcId="{BB040893-13FC-4A7A-BD4E-94BFAE300C4E}" destId="{B3911004-E126-4AF5-A0A3-8F1D9C22A277}" srcOrd="0" destOrd="0" presId="urn:microsoft.com/office/officeart/2018/2/layout/IconLabelList"/>
    <dgm:cxn modelId="{0B1BDFB0-B9E1-4FCC-8936-C7A3ED6AD5C4}" type="presParOf" srcId="{BB040893-13FC-4A7A-BD4E-94BFAE300C4E}" destId="{01F05449-C54D-4583-AEDF-4BF3C74526D2}" srcOrd="1" destOrd="0" presId="urn:microsoft.com/office/officeart/2018/2/layout/IconLabelList"/>
    <dgm:cxn modelId="{0C03FDFB-1F06-4982-82C4-49406ACCC552}" type="presParOf" srcId="{BB040893-13FC-4A7A-BD4E-94BFAE300C4E}" destId="{3E4B2671-9C91-4B50-B8E4-A6346E026364}" srcOrd="2" destOrd="0" presId="urn:microsoft.com/office/officeart/2018/2/layout/IconLabelList"/>
    <dgm:cxn modelId="{DF6B34CB-0759-48DF-9F9D-A65DB27598BF}" type="presParOf" srcId="{58BB5E3C-BD85-4FE6-955D-EAFE1CE2170E}" destId="{2268435C-94C0-4F33-BA90-173FB39DEF11}" srcOrd="1" destOrd="0" presId="urn:microsoft.com/office/officeart/2018/2/layout/IconLabelList"/>
    <dgm:cxn modelId="{7ED36FBF-9945-479C-B5E0-0227E3623FA9}" type="presParOf" srcId="{58BB5E3C-BD85-4FE6-955D-EAFE1CE2170E}" destId="{3F5E7875-0CEE-4D3B-9808-2394A29D47DD}" srcOrd="2" destOrd="0" presId="urn:microsoft.com/office/officeart/2018/2/layout/IconLabelList"/>
    <dgm:cxn modelId="{2A7AB6D1-B685-4F50-A0C4-C7EEC0888A9C}" type="presParOf" srcId="{3F5E7875-0CEE-4D3B-9808-2394A29D47DD}" destId="{2B347A7E-5A5D-4813-88E4-A208B2624066}" srcOrd="0" destOrd="0" presId="urn:microsoft.com/office/officeart/2018/2/layout/IconLabelList"/>
    <dgm:cxn modelId="{1C2A1A80-D4F6-419E-98A1-BA898316D7B2}" type="presParOf" srcId="{3F5E7875-0CEE-4D3B-9808-2394A29D47DD}" destId="{F790C605-1F24-419F-8FED-DC6F920149E6}" srcOrd="1" destOrd="0" presId="urn:microsoft.com/office/officeart/2018/2/layout/IconLabelList"/>
    <dgm:cxn modelId="{6EC99754-2DC8-4066-BE17-2E71B4220FA4}" type="presParOf" srcId="{3F5E7875-0CEE-4D3B-9808-2394A29D47DD}" destId="{2F1696E5-F8B9-4CE1-B162-DC585ABC0F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B067D2C-65C2-4501-9F39-3A4AD6068C2E}">
      <dgm:prSet/>
      <dgm:spPr/>
      <dgm:t>
        <a:bodyPr/>
        <a:lstStyle/>
        <a:p>
          <a:r>
            <a:rPr lang="en-IN" dirty="0"/>
            <a:t>Open source cross-platform machine learning framework.</a:t>
          </a:r>
          <a:endParaRPr lang="en-US" dirty="0"/>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r>
            <a:rPr lang="en-IN" dirty="0" smtClean="0"/>
            <a:t>Auto </a:t>
          </a:r>
          <a:r>
            <a:rPr lang="en-IN" dirty="0"/>
            <a:t>ML made </a:t>
          </a:r>
          <a:r>
            <a:rPr lang="en-IN" dirty="0" smtClean="0"/>
            <a:t>easy to play via Model Builder with GUI.</a:t>
          </a:r>
          <a:endParaRPr lang="en-US" dirty="0"/>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r>
            <a:rPr lang="en-IN" dirty="0"/>
            <a:t>Not required </a:t>
          </a:r>
          <a:r>
            <a:rPr lang="en-IN"/>
            <a:t>much </a:t>
          </a:r>
          <a:r>
            <a:rPr lang="en-IN" smtClean="0"/>
            <a:t>expertise </a:t>
          </a:r>
          <a:r>
            <a:rPr lang="en-IN" dirty="0" smtClean="0"/>
            <a:t>in ML. </a:t>
          </a:r>
          <a:endParaRPr lang="en-US" dirty="0"/>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t>
        <a:bodyPr/>
        <a:lstStyle/>
        <a:p>
          <a:endParaRPr lang="en-IN"/>
        </a:p>
      </dgm:t>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t>
        <a:bodyPr/>
        <a:lstStyle/>
        <a:p>
          <a:endParaRPr lang="en-IN"/>
        </a:p>
      </dgm:t>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t>
        <a:bodyPr/>
        <a:lstStyle/>
        <a:p>
          <a:endParaRPr lang="en-IN"/>
        </a:p>
      </dgm:t>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t>
        <a:bodyPr/>
        <a:lstStyle/>
        <a:p>
          <a:endParaRPr lang="en-IN"/>
        </a:p>
      </dgm:t>
    </dgm:pt>
  </dgm:ptLst>
  <dgm:cxnLst>
    <dgm:cxn modelId="{A5D199E9-C5AB-4811-8DFE-F63881C19BF0}" srcId="{F65B257C-E0E9-4751-80DF-5ABCF80471CF}" destId="{AB067D2C-65C2-4501-9F39-3A4AD6068C2E}" srcOrd="0" destOrd="0" parTransId="{B3031494-6FDC-4606-9AD3-9E6261AD115A}" sibTransId="{C0470125-F2BD-45B1-9937-A96949DE9859}"/>
    <dgm:cxn modelId="{C780E683-B42E-4565-97B6-BA95E40FFFBF}" type="presOf" srcId="{F65B257C-E0E9-4751-80DF-5ABCF80471CF}" destId="{D932F7BE-7F7E-49FE-B7C6-548238256974}" srcOrd="0" destOrd="0" presId="urn:microsoft.com/office/officeart/2018/2/layout/IconVerticalSolidList"/>
    <dgm:cxn modelId="{9895B253-2832-4989-ADFE-8AE85B34436D}" type="presOf" srcId="{165298A6-0106-4625-8719-EE04B993D8E6}" destId="{78B0182F-4D48-49C8-8820-5206153CF760}" srcOrd="0" destOrd="0" presId="urn:microsoft.com/office/officeart/2018/2/layout/IconVerticalSolidList"/>
    <dgm:cxn modelId="{AD48748A-54E7-413E-AD75-76BA9E213FD2}" type="presOf" srcId="{0A4B8BAC-2623-40E7-B9BA-111F06728763}" destId="{F87B8491-3AF5-4BC2-90F1-8B945E78F7E1}" srcOrd="0" destOrd="0" presId="urn:microsoft.com/office/officeart/2018/2/layout/IconVerticalSolidList"/>
    <dgm:cxn modelId="{603ACA0A-ECED-4DB9-8A3F-97440833C902}" srcId="{F65B257C-E0E9-4751-80DF-5ABCF80471CF}" destId="{0A4B8BAC-2623-40E7-B9BA-111F06728763}" srcOrd="2" destOrd="0" parTransId="{506FFAC4-FC0D-44B0-84AF-1E6FFBB050CC}" sibTransId="{3AE3B4DA-DCB1-403A-8539-46EF4841B9D3}"/>
    <dgm:cxn modelId="{50F989F1-053C-41C8-8EE5-B139B913737B}"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9D382C6E-1B64-4146-82AD-3645AAB34100}" type="presParOf" srcId="{D932F7BE-7F7E-49FE-B7C6-548238256974}" destId="{07371C9C-CA92-4BD2-85C1-E1EEF029A168}" srcOrd="0" destOrd="0" presId="urn:microsoft.com/office/officeart/2018/2/layout/IconVerticalSolidList"/>
    <dgm:cxn modelId="{BEFD459E-6206-44A3-BC04-EF94DE92C218}" type="presParOf" srcId="{07371C9C-CA92-4BD2-85C1-E1EEF029A168}" destId="{F543FDEC-EF75-487C-AC99-D2796C75B87A}" srcOrd="0" destOrd="0" presId="urn:microsoft.com/office/officeart/2018/2/layout/IconVerticalSolidList"/>
    <dgm:cxn modelId="{B2B004B4-4889-4EC9-BED8-51EA1F0CA338}" type="presParOf" srcId="{07371C9C-CA92-4BD2-85C1-E1EEF029A168}" destId="{E116D251-829D-4CF3-A2CE-DC8E858E3B0F}" srcOrd="1" destOrd="0" presId="urn:microsoft.com/office/officeart/2018/2/layout/IconVerticalSolidList"/>
    <dgm:cxn modelId="{9376B0B0-494D-46C1-9565-58901E443039}" type="presParOf" srcId="{07371C9C-CA92-4BD2-85C1-E1EEF029A168}" destId="{244DDB6A-6628-4025-8C64-E8919AD72EF4}" srcOrd="2" destOrd="0" presId="urn:microsoft.com/office/officeart/2018/2/layout/IconVerticalSolidList"/>
    <dgm:cxn modelId="{45A8F9BC-FE14-4F23-A4D9-728E8400902F}" type="presParOf" srcId="{07371C9C-CA92-4BD2-85C1-E1EEF029A168}" destId="{E2C914D8-8ACC-42DD-8400-978DB2E58FB7}" srcOrd="3" destOrd="0" presId="urn:microsoft.com/office/officeart/2018/2/layout/IconVerticalSolidList"/>
    <dgm:cxn modelId="{80BDFA4D-BC12-4250-BCE3-9B983C2AB39C}" type="presParOf" srcId="{D932F7BE-7F7E-49FE-B7C6-548238256974}" destId="{623C37D3-94D8-4B85-904C-9673BAC9A7FD}" srcOrd="1" destOrd="0" presId="urn:microsoft.com/office/officeart/2018/2/layout/IconVerticalSolidList"/>
    <dgm:cxn modelId="{9A58CB88-0744-43AE-B48A-A35B4D5A6C02}" type="presParOf" srcId="{D932F7BE-7F7E-49FE-B7C6-548238256974}" destId="{DD5A0A79-CF2B-4B61-B9FD-F3B40BCF03C1}" srcOrd="2" destOrd="0" presId="urn:microsoft.com/office/officeart/2018/2/layout/IconVerticalSolidList"/>
    <dgm:cxn modelId="{5617128D-C158-41B0-AAB0-AB36718C39BE}" type="presParOf" srcId="{DD5A0A79-CF2B-4B61-B9FD-F3B40BCF03C1}" destId="{D64B2A56-19DF-4949-A20C-85F406C155F3}" srcOrd="0" destOrd="0" presId="urn:microsoft.com/office/officeart/2018/2/layout/IconVerticalSolidList"/>
    <dgm:cxn modelId="{D7DBBDE0-45EC-40B8-87F4-A132D8A2674B}" type="presParOf" srcId="{DD5A0A79-CF2B-4B61-B9FD-F3B40BCF03C1}" destId="{2B440B51-5034-45AC-B01E-ACE8BBFC092E}" srcOrd="1" destOrd="0" presId="urn:microsoft.com/office/officeart/2018/2/layout/IconVerticalSolidList"/>
    <dgm:cxn modelId="{31504967-D5E2-46FD-BC61-FEDC8EB86D18}" type="presParOf" srcId="{DD5A0A79-CF2B-4B61-B9FD-F3B40BCF03C1}" destId="{77363414-253F-450D-B053-D1E4968A48FF}" srcOrd="2" destOrd="0" presId="urn:microsoft.com/office/officeart/2018/2/layout/IconVerticalSolidList"/>
    <dgm:cxn modelId="{B2ECBE94-9596-41C7-BC1C-8A23884533DC}" type="presParOf" srcId="{DD5A0A79-CF2B-4B61-B9FD-F3B40BCF03C1}" destId="{78B0182F-4D48-49C8-8820-5206153CF760}" srcOrd="3" destOrd="0" presId="urn:microsoft.com/office/officeart/2018/2/layout/IconVerticalSolidList"/>
    <dgm:cxn modelId="{C3DB5BE6-0803-417C-A351-A0041028D401}" type="presParOf" srcId="{D932F7BE-7F7E-49FE-B7C6-548238256974}" destId="{97224769-0B1F-440A-A738-994B084C3A40}" srcOrd="3" destOrd="0" presId="urn:microsoft.com/office/officeart/2018/2/layout/IconVerticalSolidList"/>
    <dgm:cxn modelId="{4C0DBEE2-3154-4926-A9A5-2FAD0B380991}" type="presParOf" srcId="{D932F7BE-7F7E-49FE-B7C6-548238256974}" destId="{E69BD0A3-C8E0-47AB-BAF4-3BCAB37C61BA}" srcOrd="4" destOrd="0" presId="urn:microsoft.com/office/officeart/2018/2/layout/IconVerticalSolidList"/>
    <dgm:cxn modelId="{AF9A38AB-C705-4BF1-BD1B-DA331D9589C9}" type="presParOf" srcId="{E69BD0A3-C8E0-47AB-BAF4-3BCAB37C61BA}" destId="{E4B9F55E-61A4-4438-82B2-CBC4726F8664}" srcOrd="0" destOrd="0" presId="urn:microsoft.com/office/officeart/2018/2/layout/IconVerticalSolidList"/>
    <dgm:cxn modelId="{25E4AD35-02F6-4588-B1EE-3EB9672DC77F}" type="presParOf" srcId="{E69BD0A3-C8E0-47AB-BAF4-3BCAB37C61BA}" destId="{3D0FC58B-15A4-4F2F-80BC-7B03B2793718}" srcOrd="1" destOrd="0" presId="urn:microsoft.com/office/officeart/2018/2/layout/IconVerticalSolidList"/>
    <dgm:cxn modelId="{378C5CCA-5EB8-496B-A095-FA20C8D0E659}" type="presParOf" srcId="{E69BD0A3-C8E0-47AB-BAF4-3BCAB37C61BA}" destId="{6A94DDFA-F1FF-4239-9E15-597CC155AD71}" srcOrd="2" destOrd="0" presId="urn:microsoft.com/office/officeart/2018/2/layout/IconVerticalSolidList"/>
    <dgm:cxn modelId="{F5B928A9-CF58-4434-AED7-11B316D2CA5B}"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9BFAB7-B4CF-4AAC-B213-43D18FC4FC8A}"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C84290CE-8DEC-4332-B53A-7EBD3F11D76B}">
      <dgm:prSet phldrT="[Text]" custT="1"/>
      <dgm:spPr/>
      <dgm:t>
        <a:bodyPr/>
        <a:lstStyle/>
        <a:p>
          <a:r>
            <a:rPr lang="en-IN" sz="2000" dirty="0" smtClean="0"/>
            <a:t>1.</a:t>
          </a:r>
          <a:r>
            <a:rPr lang="en-IN" sz="1700" dirty="0" smtClean="0"/>
            <a:t> Train the model with same customer data with 1, 2, 4 and 5 ratings</a:t>
          </a:r>
          <a:endParaRPr lang="en-US" sz="1700" dirty="0"/>
        </a:p>
      </dgm:t>
    </dgm:pt>
    <dgm:pt modelId="{8E9E1606-8F23-4401-879D-F26C814E334D}" type="parTrans" cxnId="{25AB843B-D880-4E17-9372-89C7EA86CC26}">
      <dgm:prSet/>
      <dgm:spPr/>
      <dgm:t>
        <a:bodyPr/>
        <a:lstStyle/>
        <a:p>
          <a:endParaRPr lang="en-US"/>
        </a:p>
      </dgm:t>
    </dgm:pt>
    <dgm:pt modelId="{96676243-0AF4-48F8-B786-69247C2BCC42}" type="sibTrans" cxnId="{25AB843B-D880-4E17-9372-89C7EA86CC26}">
      <dgm:prSet/>
      <dgm:spPr/>
      <dgm:t>
        <a:bodyPr/>
        <a:lstStyle/>
        <a:p>
          <a:endParaRPr lang="en-US"/>
        </a:p>
      </dgm:t>
    </dgm:pt>
    <dgm:pt modelId="{2EB4E584-C8CE-47D4-BF41-28890E32238D}">
      <dgm:prSet phldrT="[Text]" custT="1"/>
      <dgm:spPr/>
      <dgm:t>
        <a:bodyPr/>
        <a:lstStyle/>
        <a:p>
          <a:r>
            <a:rPr lang="en-IN" sz="2000" dirty="0" smtClean="0"/>
            <a:t>2.</a:t>
          </a:r>
          <a:r>
            <a:rPr lang="en-IN" sz="1700" dirty="0" smtClean="0"/>
            <a:t> Test the model</a:t>
          </a:r>
          <a:endParaRPr lang="en-US" sz="1700" dirty="0"/>
        </a:p>
      </dgm:t>
    </dgm:pt>
    <dgm:pt modelId="{2975F60A-1F4F-4685-95A8-6D358FEAC34B}" type="parTrans" cxnId="{AE7B9A4F-25E7-41D5-B70B-B2A3E6954B86}">
      <dgm:prSet/>
      <dgm:spPr/>
      <dgm:t>
        <a:bodyPr/>
        <a:lstStyle/>
        <a:p>
          <a:endParaRPr lang="en-US"/>
        </a:p>
      </dgm:t>
    </dgm:pt>
    <dgm:pt modelId="{D44C11DF-FAAC-4149-84E4-4F1BEE00E86E}" type="sibTrans" cxnId="{AE7B9A4F-25E7-41D5-B70B-B2A3E6954B86}">
      <dgm:prSet/>
      <dgm:spPr/>
      <dgm:t>
        <a:bodyPr/>
        <a:lstStyle/>
        <a:p>
          <a:endParaRPr lang="en-US"/>
        </a:p>
      </dgm:t>
    </dgm:pt>
    <dgm:pt modelId="{C6420E09-6B8A-4A4C-9B96-337C5F776DBB}">
      <dgm:prSet phldrT="[Text]" custT="1"/>
      <dgm:spPr/>
      <dgm:t>
        <a:bodyPr/>
        <a:lstStyle/>
        <a:p>
          <a:r>
            <a:rPr lang="en-IN" sz="2000" dirty="0" smtClean="0"/>
            <a:t>3.</a:t>
          </a:r>
          <a:r>
            <a:rPr lang="en-IN" sz="1700" dirty="0" smtClean="0"/>
            <a:t> Use the model to check comments of 3 rating, where it fits in – 1, 2, 3 or 4</a:t>
          </a:r>
          <a:endParaRPr lang="en-US" sz="1700" dirty="0"/>
        </a:p>
      </dgm:t>
    </dgm:pt>
    <dgm:pt modelId="{2F527FAD-3B60-467B-BAFE-B14EDEE947C7}" type="parTrans" cxnId="{31739F24-187E-4CC8-B8A2-820C98A1C934}">
      <dgm:prSet/>
      <dgm:spPr/>
      <dgm:t>
        <a:bodyPr/>
        <a:lstStyle/>
        <a:p>
          <a:endParaRPr lang="en-US"/>
        </a:p>
      </dgm:t>
    </dgm:pt>
    <dgm:pt modelId="{6DF7ABA3-F3E9-4E40-B230-D2102E2F61B9}" type="sibTrans" cxnId="{31739F24-187E-4CC8-B8A2-820C98A1C934}">
      <dgm:prSet/>
      <dgm:spPr/>
      <dgm:t>
        <a:bodyPr/>
        <a:lstStyle/>
        <a:p>
          <a:endParaRPr lang="en-US"/>
        </a:p>
      </dgm:t>
    </dgm:pt>
    <dgm:pt modelId="{5FE90F66-5E07-4A48-9C8E-E0F6D1D0285B}">
      <dgm:prSet phldrT="[Text]" custT="1"/>
      <dgm:spPr/>
      <dgm:t>
        <a:bodyPr/>
        <a:lstStyle/>
        <a:p>
          <a:r>
            <a:rPr lang="en-IN" sz="2300" dirty="0" smtClean="0"/>
            <a:t>4.</a:t>
          </a:r>
          <a:r>
            <a:rPr lang="en-IN" sz="1700" dirty="0" smtClean="0"/>
            <a:t> Pipeline to retrain the model in future</a:t>
          </a:r>
          <a:endParaRPr lang="en-US" sz="1700" dirty="0"/>
        </a:p>
      </dgm:t>
    </dgm:pt>
    <dgm:pt modelId="{2EE532F2-79E8-4DF8-8989-906A251D1BE4}" type="parTrans" cxnId="{8073E04E-BD46-41C0-BE6D-822A9E51591C}">
      <dgm:prSet/>
      <dgm:spPr/>
      <dgm:t>
        <a:bodyPr/>
        <a:lstStyle/>
        <a:p>
          <a:endParaRPr lang="en-US"/>
        </a:p>
      </dgm:t>
    </dgm:pt>
    <dgm:pt modelId="{2F0077DC-CF2E-4F94-9399-BD2B7C64E334}" type="sibTrans" cxnId="{8073E04E-BD46-41C0-BE6D-822A9E51591C}">
      <dgm:prSet/>
      <dgm:spPr/>
      <dgm:t>
        <a:bodyPr/>
        <a:lstStyle/>
        <a:p>
          <a:endParaRPr lang="en-US"/>
        </a:p>
      </dgm:t>
    </dgm:pt>
    <dgm:pt modelId="{FC68CF3A-9847-44C7-8655-82D868C8CEE3}" type="pres">
      <dgm:prSet presAssocID="{B29BFAB7-B4CF-4AAC-B213-43D18FC4FC8A}" presName="rootnode" presStyleCnt="0">
        <dgm:presLayoutVars>
          <dgm:chMax/>
          <dgm:chPref/>
          <dgm:dir/>
          <dgm:animLvl val="lvl"/>
        </dgm:presLayoutVars>
      </dgm:prSet>
      <dgm:spPr/>
      <dgm:t>
        <a:bodyPr/>
        <a:lstStyle/>
        <a:p>
          <a:endParaRPr lang="en-US"/>
        </a:p>
      </dgm:t>
    </dgm:pt>
    <dgm:pt modelId="{653FA77B-158E-450C-8F22-D383CC7D7B8C}" type="pres">
      <dgm:prSet presAssocID="{C84290CE-8DEC-4332-B53A-7EBD3F11D76B}" presName="composite" presStyleCnt="0"/>
      <dgm:spPr/>
    </dgm:pt>
    <dgm:pt modelId="{B0C868F0-5C4E-4804-A973-067C228FDA2E}" type="pres">
      <dgm:prSet presAssocID="{C84290CE-8DEC-4332-B53A-7EBD3F11D76B}" presName="bentUpArrow1" presStyleLbl="alignImgPlace1" presStyleIdx="0" presStyleCnt="3" custScaleX="61149"/>
      <dgm:spPr/>
    </dgm:pt>
    <dgm:pt modelId="{421D411B-C801-4446-9A82-833A0A128BFD}" type="pres">
      <dgm:prSet presAssocID="{C84290CE-8DEC-4332-B53A-7EBD3F11D76B}" presName="ParentText" presStyleLbl="node1" presStyleIdx="0" presStyleCnt="4" custScaleX="172035">
        <dgm:presLayoutVars>
          <dgm:chMax val="1"/>
          <dgm:chPref val="1"/>
          <dgm:bulletEnabled val="1"/>
        </dgm:presLayoutVars>
      </dgm:prSet>
      <dgm:spPr/>
      <dgm:t>
        <a:bodyPr/>
        <a:lstStyle/>
        <a:p>
          <a:endParaRPr lang="en-US"/>
        </a:p>
      </dgm:t>
    </dgm:pt>
    <dgm:pt modelId="{719F89F9-F15B-45D2-9CE2-0BA507A0680D}" type="pres">
      <dgm:prSet presAssocID="{C84290CE-8DEC-4332-B53A-7EBD3F11D76B}" presName="ChildText" presStyleLbl="revTx" presStyleIdx="0" presStyleCnt="3">
        <dgm:presLayoutVars>
          <dgm:chMax val="0"/>
          <dgm:chPref val="0"/>
          <dgm:bulletEnabled val="1"/>
        </dgm:presLayoutVars>
      </dgm:prSet>
      <dgm:spPr/>
      <dgm:t>
        <a:bodyPr/>
        <a:lstStyle/>
        <a:p>
          <a:endParaRPr lang="en-US"/>
        </a:p>
      </dgm:t>
    </dgm:pt>
    <dgm:pt modelId="{3E36266F-D1FF-4595-AEC4-1C87C92A9EEB}" type="pres">
      <dgm:prSet presAssocID="{96676243-0AF4-48F8-B786-69247C2BCC42}" presName="sibTrans" presStyleCnt="0"/>
      <dgm:spPr/>
    </dgm:pt>
    <dgm:pt modelId="{5F5A6248-DF3E-4606-9DAC-1BC644615AB1}" type="pres">
      <dgm:prSet presAssocID="{2EB4E584-C8CE-47D4-BF41-28890E32238D}" presName="composite" presStyleCnt="0"/>
      <dgm:spPr/>
    </dgm:pt>
    <dgm:pt modelId="{32E68F65-A95A-4E65-B14E-3722A659E516}" type="pres">
      <dgm:prSet presAssocID="{2EB4E584-C8CE-47D4-BF41-28890E32238D}" presName="bentUpArrow1" presStyleLbl="alignImgPlace1" presStyleIdx="1" presStyleCnt="3" custScaleX="123588"/>
      <dgm:spPr/>
    </dgm:pt>
    <dgm:pt modelId="{3A3240D7-B944-4D1B-9360-0BB25082437B}" type="pres">
      <dgm:prSet presAssocID="{2EB4E584-C8CE-47D4-BF41-28890E32238D}" presName="ParentText" presStyleLbl="node1" presStyleIdx="1" presStyleCnt="4" custScaleX="125498">
        <dgm:presLayoutVars>
          <dgm:chMax val="1"/>
          <dgm:chPref val="1"/>
          <dgm:bulletEnabled val="1"/>
        </dgm:presLayoutVars>
      </dgm:prSet>
      <dgm:spPr/>
      <dgm:t>
        <a:bodyPr/>
        <a:lstStyle/>
        <a:p>
          <a:endParaRPr lang="en-US"/>
        </a:p>
      </dgm:t>
    </dgm:pt>
    <dgm:pt modelId="{1B20648A-22C3-4326-A894-2A912FD3914F}" type="pres">
      <dgm:prSet presAssocID="{2EB4E584-C8CE-47D4-BF41-28890E32238D}" presName="ChildText" presStyleLbl="revTx" presStyleIdx="1" presStyleCnt="3">
        <dgm:presLayoutVars>
          <dgm:chMax val="0"/>
          <dgm:chPref val="0"/>
          <dgm:bulletEnabled val="1"/>
        </dgm:presLayoutVars>
      </dgm:prSet>
      <dgm:spPr/>
      <dgm:t>
        <a:bodyPr/>
        <a:lstStyle/>
        <a:p>
          <a:endParaRPr lang="en-US"/>
        </a:p>
      </dgm:t>
    </dgm:pt>
    <dgm:pt modelId="{439241C6-36FA-4610-B4BD-BA78EDD3B0EE}" type="pres">
      <dgm:prSet presAssocID="{D44C11DF-FAAC-4149-84E4-4F1BEE00E86E}" presName="sibTrans" presStyleCnt="0"/>
      <dgm:spPr/>
    </dgm:pt>
    <dgm:pt modelId="{35002984-551C-47F8-92C5-D0ED0954069A}" type="pres">
      <dgm:prSet presAssocID="{C6420E09-6B8A-4A4C-9B96-337C5F776DBB}" presName="composite" presStyleCnt="0"/>
      <dgm:spPr/>
    </dgm:pt>
    <dgm:pt modelId="{0A490F5C-0391-4E8E-AC96-3F653D6D07E5}" type="pres">
      <dgm:prSet presAssocID="{C6420E09-6B8A-4A4C-9B96-337C5F776DBB}" presName="bentUpArrow1" presStyleLbl="alignImgPlace1" presStyleIdx="2" presStyleCnt="3" custScaleX="77202"/>
      <dgm:spPr/>
    </dgm:pt>
    <dgm:pt modelId="{BF386F13-5C5B-4808-BDA1-BAB3B7C7E531}" type="pres">
      <dgm:prSet presAssocID="{C6420E09-6B8A-4A4C-9B96-337C5F776DBB}" presName="ParentText" presStyleLbl="node1" presStyleIdx="2" presStyleCnt="4" custScaleX="154935">
        <dgm:presLayoutVars>
          <dgm:chMax val="1"/>
          <dgm:chPref val="1"/>
          <dgm:bulletEnabled val="1"/>
        </dgm:presLayoutVars>
      </dgm:prSet>
      <dgm:spPr/>
      <dgm:t>
        <a:bodyPr/>
        <a:lstStyle/>
        <a:p>
          <a:endParaRPr lang="en-US"/>
        </a:p>
      </dgm:t>
    </dgm:pt>
    <dgm:pt modelId="{E4F853F2-8F7F-4DA8-B51B-B2E0E2BAFEC5}" type="pres">
      <dgm:prSet presAssocID="{C6420E09-6B8A-4A4C-9B96-337C5F776DBB}" presName="ChildText" presStyleLbl="revTx" presStyleIdx="2" presStyleCnt="3">
        <dgm:presLayoutVars>
          <dgm:chMax val="0"/>
          <dgm:chPref val="0"/>
          <dgm:bulletEnabled val="1"/>
        </dgm:presLayoutVars>
      </dgm:prSet>
      <dgm:spPr/>
      <dgm:t>
        <a:bodyPr/>
        <a:lstStyle/>
        <a:p>
          <a:endParaRPr lang="en-US"/>
        </a:p>
      </dgm:t>
    </dgm:pt>
    <dgm:pt modelId="{B7C07D31-026E-4C5E-86C6-341BE5373F81}" type="pres">
      <dgm:prSet presAssocID="{6DF7ABA3-F3E9-4E40-B230-D2102E2F61B9}" presName="sibTrans" presStyleCnt="0"/>
      <dgm:spPr/>
    </dgm:pt>
    <dgm:pt modelId="{CD649EF1-3CE6-4946-B099-C7188B46CD85}" type="pres">
      <dgm:prSet presAssocID="{5FE90F66-5E07-4A48-9C8E-E0F6D1D0285B}" presName="composite" presStyleCnt="0"/>
      <dgm:spPr/>
    </dgm:pt>
    <dgm:pt modelId="{D282F729-0F93-4138-9086-9EA059FCB019}" type="pres">
      <dgm:prSet presAssocID="{5FE90F66-5E07-4A48-9C8E-E0F6D1D0285B}" presName="ParentText" presStyleLbl="node1" presStyleIdx="3" presStyleCnt="4" custScaleX="155684">
        <dgm:presLayoutVars>
          <dgm:chMax val="1"/>
          <dgm:chPref val="1"/>
          <dgm:bulletEnabled val="1"/>
        </dgm:presLayoutVars>
      </dgm:prSet>
      <dgm:spPr/>
      <dgm:t>
        <a:bodyPr/>
        <a:lstStyle/>
        <a:p>
          <a:endParaRPr lang="en-US"/>
        </a:p>
      </dgm:t>
    </dgm:pt>
  </dgm:ptLst>
  <dgm:cxnLst>
    <dgm:cxn modelId="{31739F24-187E-4CC8-B8A2-820C98A1C934}" srcId="{B29BFAB7-B4CF-4AAC-B213-43D18FC4FC8A}" destId="{C6420E09-6B8A-4A4C-9B96-337C5F776DBB}" srcOrd="2" destOrd="0" parTransId="{2F527FAD-3B60-467B-BAFE-B14EDEE947C7}" sibTransId="{6DF7ABA3-F3E9-4E40-B230-D2102E2F61B9}"/>
    <dgm:cxn modelId="{25AB843B-D880-4E17-9372-89C7EA86CC26}" srcId="{B29BFAB7-B4CF-4AAC-B213-43D18FC4FC8A}" destId="{C84290CE-8DEC-4332-B53A-7EBD3F11D76B}" srcOrd="0" destOrd="0" parTransId="{8E9E1606-8F23-4401-879D-F26C814E334D}" sibTransId="{96676243-0AF4-48F8-B786-69247C2BCC42}"/>
    <dgm:cxn modelId="{309DF352-C27C-4612-B965-FC5EBBA78CED}" type="presOf" srcId="{2EB4E584-C8CE-47D4-BF41-28890E32238D}" destId="{3A3240D7-B944-4D1B-9360-0BB25082437B}" srcOrd="0" destOrd="0" presId="urn:microsoft.com/office/officeart/2005/8/layout/StepDownProcess"/>
    <dgm:cxn modelId="{C6BA6C24-751A-46B2-9043-7915B3F91072}" type="presOf" srcId="{5FE90F66-5E07-4A48-9C8E-E0F6D1D0285B}" destId="{D282F729-0F93-4138-9086-9EA059FCB019}" srcOrd="0" destOrd="0" presId="urn:microsoft.com/office/officeart/2005/8/layout/StepDownProcess"/>
    <dgm:cxn modelId="{8073E04E-BD46-41C0-BE6D-822A9E51591C}" srcId="{B29BFAB7-B4CF-4AAC-B213-43D18FC4FC8A}" destId="{5FE90F66-5E07-4A48-9C8E-E0F6D1D0285B}" srcOrd="3" destOrd="0" parTransId="{2EE532F2-79E8-4DF8-8989-906A251D1BE4}" sibTransId="{2F0077DC-CF2E-4F94-9399-BD2B7C64E334}"/>
    <dgm:cxn modelId="{AE7B9A4F-25E7-41D5-B70B-B2A3E6954B86}" srcId="{B29BFAB7-B4CF-4AAC-B213-43D18FC4FC8A}" destId="{2EB4E584-C8CE-47D4-BF41-28890E32238D}" srcOrd="1" destOrd="0" parTransId="{2975F60A-1F4F-4685-95A8-6D358FEAC34B}" sibTransId="{D44C11DF-FAAC-4149-84E4-4F1BEE00E86E}"/>
    <dgm:cxn modelId="{4631D8E8-99C9-43F0-A19E-BE253AF9DEA5}" type="presOf" srcId="{C84290CE-8DEC-4332-B53A-7EBD3F11D76B}" destId="{421D411B-C801-4446-9A82-833A0A128BFD}" srcOrd="0" destOrd="0" presId="urn:microsoft.com/office/officeart/2005/8/layout/StepDownProcess"/>
    <dgm:cxn modelId="{CEAE3D50-187C-40DE-8D40-61A411DFDE4C}" type="presOf" srcId="{C6420E09-6B8A-4A4C-9B96-337C5F776DBB}" destId="{BF386F13-5C5B-4808-BDA1-BAB3B7C7E531}" srcOrd="0" destOrd="0" presId="urn:microsoft.com/office/officeart/2005/8/layout/StepDownProcess"/>
    <dgm:cxn modelId="{72504F68-03AB-4BCA-A84C-67373FDD2AD2}" type="presOf" srcId="{B29BFAB7-B4CF-4AAC-B213-43D18FC4FC8A}" destId="{FC68CF3A-9847-44C7-8655-82D868C8CEE3}" srcOrd="0" destOrd="0" presId="urn:microsoft.com/office/officeart/2005/8/layout/StepDownProcess"/>
    <dgm:cxn modelId="{32F1EDD9-26BD-4EF6-8645-03077705D4F5}" type="presParOf" srcId="{FC68CF3A-9847-44C7-8655-82D868C8CEE3}" destId="{653FA77B-158E-450C-8F22-D383CC7D7B8C}" srcOrd="0" destOrd="0" presId="urn:microsoft.com/office/officeart/2005/8/layout/StepDownProcess"/>
    <dgm:cxn modelId="{3C1FA9B2-8BF2-43CD-A3F1-6424DC1D962E}" type="presParOf" srcId="{653FA77B-158E-450C-8F22-D383CC7D7B8C}" destId="{B0C868F0-5C4E-4804-A973-067C228FDA2E}" srcOrd="0" destOrd="0" presId="urn:microsoft.com/office/officeart/2005/8/layout/StepDownProcess"/>
    <dgm:cxn modelId="{22913B2E-1124-4FD3-927A-50C268E0B699}" type="presParOf" srcId="{653FA77B-158E-450C-8F22-D383CC7D7B8C}" destId="{421D411B-C801-4446-9A82-833A0A128BFD}" srcOrd="1" destOrd="0" presId="urn:microsoft.com/office/officeart/2005/8/layout/StepDownProcess"/>
    <dgm:cxn modelId="{290AAAA9-CF38-4AC4-B968-DC4760F38808}" type="presParOf" srcId="{653FA77B-158E-450C-8F22-D383CC7D7B8C}" destId="{719F89F9-F15B-45D2-9CE2-0BA507A0680D}" srcOrd="2" destOrd="0" presId="urn:microsoft.com/office/officeart/2005/8/layout/StepDownProcess"/>
    <dgm:cxn modelId="{DFF2E51C-BBD0-4A2E-AE78-1D6A8016015E}" type="presParOf" srcId="{FC68CF3A-9847-44C7-8655-82D868C8CEE3}" destId="{3E36266F-D1FF-4595-AEC4-1C87C92A9EEB}" srcOrd="1" destOrd="0" presId="urn:microsoft.com/office/officeart/2005/8/layout/StepDownProcess"/>
    <dgm:cxn modelId="{38447FB5-8102-4F8D-A913-EBE25AC88599}" type="presParOf" srcId="{FC68CF3A-9847-44C7-8655-82D868C8CEE3}" destId="{5F5A6248-DF3E-4606-9DAC-1BC644615AB1}" srcOrd="2" destOrd="0" presId="urn:microsoft.com/office/officeart/2005/8/layout/StepDownProcess"/>
    <dgm:cxn modelId="{DC03D2F9-6979-4ED3-B214-6DBD18B1E44E}" type="presParOf" srcId="{5F5A6248-DF3E-4606-9DAC-1BC644615AB1}" destId="{32E68F65-A95A-4E65-B14E-3722A659E516}" srcOrd="0" destOrd="0" presId="urn:microsoft.com/office/officeart/2005/8/layout/StepDownProcess"/>
    <dgm:cxn modelId="{B5339470-EB3D-44F8-AC21-BEEB0412E8BF}" type="presParOf" srcId="{5F5A6248-DF3E-4606-9DAC-1BC644615AB1}" destId="{3A3240D7-B944-4D1B-9360-0BB25082437B}" srcOrd="1" destOrd="0" presId="urn:microsoft.com/office/officeart/2005/8/layout/StepDownProcess"/>
    <dgm:cxn modelId="{73B82753-6D90-4387-A5FA-E97A8862E835}" type="presParOf" srcId="{5F5A6248-DF3E-4606-9DAC-1BC644615AB1}" destId="{1B20648A-22C3-4326-A894-2A912FD3914F}" srcOrd="2" destOrd="0" presId="urn:microsoft.com/office/officeart/2005/8/layout/StepDownProcess"/>
    <dgm:cxn modelId="{F99FBA59-86A5-41A7-A3E8-B58355C6A293}" type="presParOf" srcId="{FC68CF3A-9847-44C7-8655-82D868C8CEE3}" destId="{439241C6-36FA-4610-B4BD-BA78EDD3B0EE}" srcOrd="3" destOrd="0" presId="urn:microsoft.com/office/officeart/2005/8/layout/StepDownProcess"/>
    <dgm:cxn modelId="{DDF31BBB-DB8D-464B-A0C3-F868F1B54F40}" type="presParOf" srcId="{FC68CF3A-9847-44C7-8655-82D868C8CEE3}" destId="{35002984-551C-47F8-92C5-D0ED0954069A}" srcOrd="4" destOrd="0" presId="urn:microsoft.com/office/officeart/2005/8/layout/StepDownProcess"/>
    <dgm:cxn modelId="{E13E528B-9772-4C87-BD16-F9FE9DFF78C3}" type="presParOf" srcId="{35002984-551C-47F8-92C5-D0ED0954069A}" destId="{0A490F5C-0391-4E8E-AC96-3F653D6D07E5}" srcOrd="0" destOrd="0" presId="urn:microsoft.com/office/officeart/2005/8/layout/StepDownProcess"/>
    <dgm:cxn modelId="{B7A6C7C0-9213-4CBB-A92F-7C1618DCA810}" type="presParOf" srcId="{35002984-551C-47F8-92C5-D0ED0954069A}" destId="{BF386F13-5C5B-4808-BDA1-BAB3B7C7E531}" srcOrd="1" destOrd="0" presId="urn:microsoft.com/office/officeart/2005/8/layout/StepDownProcess"/>
    <dgm:cxn modelId="{CE7B5FD6-BC53-4F17-9D0B-A982F9C30672}" type="presParOf" srcId="{35002984-551C-47F8-92C5-D0ED0954069A}" destId="{E4F853F2-8F7F-4DA8-B51B-B2E0E2BAFEC5}" srcOrd="2" destOrd="0" presId="urn:microsoft.com/office/officeart/2005/8/layout/StepDownProcess"/>
    <dgm:cxn modelId="{AC5C1B5E-7CD7-40E0-BE5D-6B41BADFCB57}" type="presParOf" srcId="{FC68CF3A-9847-44C7-8655-82D868C8CEE3}" destId="{B7C07D31-026E-4C5E-86C6-341BE5373F81}" srcOrd="5" destOrd="0" presId="urn:microsoft.com/office/officeart/2005/8/layout/StepDownProcess"/>
    <dgm:cxn modelId="{5934D8E5-4DDD-4372-93C1-6ED7F4718D23}" type="presParOf" srcId="{FC68CF3A-9847-44C7-8655-82D868C8CEE3}" destId="{CD649EF1-3CE6-4946-B099-C7188B46CD85}" srcOrd="6" destOrd="0" presId="urn:microsoft.com/office/officeart/2005/8/layout/StepDownProcess"/>
    <dgm:cxn modelId="{A40B0589-0265-473E-BC98-155EA3C8ACC1}" type="presParOf" srcId="{CD649EF1-3CE6-4946-B099-C7188B46CD85}" destId="{D282F729-0F93-4138-9086-9EA059FCB019}"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4775"/>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140857" y="109545"/>
          <a:ext cx="256355" cy="25610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538071" y="4775"/>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smtClean="0"/>
            <a:t>Can you plan the backend for this app / project?</a:t>
          </a:r>
          <a:r>
            <a:rPr lang="en-US" sz="1400" kern="1200" dirty="0"/>
            <a:t/>
          </a:r>
          <a:br>
            <a:rPr lang="en-US" sz="1400" kern="1200" dirty="0"/>
          </a:br>
          <a:r>
            <a:rPr lang="en-US" sz="1400" i="1" kern="1200" dirty="0"/>
            <a:t>- </a:t>
          </a:r>
          <a:r>
            <a:rPr lang="en-US" sz="1400" i="1" kern="1200" dirty="0" smtClean="0"/>
            <a:t>Data Architect.</a:t>
          </a:r>
          <a:endParaRPr lang="en-US" sz="1400" kern="1200" dirty="0"/>
        </a:p>
      </dsp:txBody>
      <dsp:txXfrm>
        <a:off x="538071" y="4775"/>
        <a:ext cx="7295199" cy="625711"/>
      </dsp:txXfrm>
    </dsp:sp>
    <dsp:sp modelId="{810E565C-23A1-447A-B8A1-48BBC3CA704D}">
      <dsp:nvSpPr>
        <dsp:cNvPr id="0" name=""/>
        <dsp:cNvSpPr/>
      </dsp:nvSpPr>
      <dsp:spPr>
        <a:xfrm>
          <a:off x="0" y="786915"/>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140857" y="891685"/>
          <a:ext cx="256355" cy="25610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538071" y="786915"/>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a:t>What kind of environment should I setup? </a:t>
          </a:r>
          <a:br>
            <a:rPr lang="en-US" sz="1400" kern="1200" dirty="0"/>
          </a:br>
          <a:r>
            <a:rPr lang="en-US" sz="1400" i="1" kern="1200" dirty="0"/>
            <a:t>– </a:t>
          </a:r>
          <a:r>
            <a:rPr lang="en-US" sz="1400" i="1" kern="1200" dirty="0" smtClean="0"/>
            <a:t>Big </a:t>
          </a:r>
          <a:r>
            <a:rPr lang="en-US" sz="1400" i="1" kern="1200" dirty="0"/>
            <a:t>Data </a:t>
          </a:r>
          <a:r>
            <a:rPr lang="en-US" sz="1400" i="1" kern="1200" dirty="0" smtClean="0"/>
            <a:t>Admin / </a:t>
          </a:r>
          <a:r>
            <a:rPr lang="en-US" sz="1400" i="1" kern="1200" dirty="0" err="1" smtClean="0"/>
            <a:t>DataOps</a:t>
          </a:r>
          <a:endParaRPr lang="en-US" sz="1400" kern="1200" dirty="0"/>
        </a:p>
      </dsp:txBody>
      <dsp:txXfrm>
        <a:off x="538071" y="786915"/>
        <a:ext cx="7295199" cy="625711"/>
      </dsp:txXfrm>
    </dsp:sp>
    <dsp:sp modelId="{8FC65EC5-78B3-4AD4-A30B-54E747338F32}">
      <dsp:nvSpPr>
        <dsp:cNvPr id="0" name=""/>
        <dsp:cNvSpPr/>
      </dsp:nvSpPr>
      <dsp:spPr>
        <a:xfrm>
          <a:off x="0" y="1569054"/>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140857" y="1673824"/>
          <a:ext cx="256355" cy="256105"/>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538071" y="1569054"/>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a:t>How raw data be processed to create prepared </a:t>
          </a:r>
          <a:r>
            <a:rPr lang="en-US" sz="1400" kern="1200" dirty="0" smtClean="0"/>
            <a:t>data via ETL? </a:t>
          </a:r>
          <a:r>
            <a:rPr lang="en-US" sz="1400" kern="1200" dirty="0"/>
            <a:t/>
          </a:r>
          <a:br>
            <a:rPr lang="en-US" sz="1400" kern="1200" dirty="0"/>
          </a:br>
          <a:r>
            <a:rPr lang="en-US" sz="1400" i="1" kern="1200" dirty="0"/>
            <a:t>– </a:t>
          </a:r>
          <a:r>
            <a:rPr lang="en-US" sz="1400" i="1" kern="1200" dirty="0" smtClean="0"/>
            <a:t>Big </a:t>
          </a:r>
          <a:r>
            <a:rPr lang="en-US" sz="1400" i="1" kern="1200" dirty="0"/>
            <a:t>Data </a:t>
          </a:r>
          <a:r>
            <a:rPr lang="en-US" sz="1400" i="1" kern="1200" dirty="0" smtClean="0"/>
            <a:t>Developer / Data Engineer</a:t>
          </a:r>
          <a:endParaRPr lang="en-US" sz="1400" kern="1200" dirty="0"/>
        </a:p>
      </dsp:txBody>
      <dsp:txXfrm>
        <a:off x="538071" y="1569054"/>
        <a:ext cx="7295199" cy="625711"/>
      </dsp:txXfrm>
    </dsp:sp>
    <dsp:sp modelId="{812FA210-7205-4DA5-9AD4-AC47ADE7FCE8}">
      <dsp:nvSpPr>
        <dsp:cNvPr id="0" name=""/>
        <dsp:cNvSpPr/>
      </dsp:nvSpPr>
      <dsp:spPr>
        <a:xfrm>
          <a:off x="0" y="2351194"/>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140857" y="2455964"/>
          <a:ext cx="256355" cy="25610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538071" y="2351194"/>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a:t>Identify Combinations of prepared data and machine learning algorithms should you use to create the best model? </a:t>
          </a:r>
          <a:br>
            <a:rPr lang="en-US" sz="1400" kern="1200" dirty="0"/>
          </a:br>
          <a:r>
            <a:rPr lang="en-US" sz="1400" i="1" kern="1200" dirty="0"/>
            <a:t>– </a:t>
          </a:r>
          <a:r>
            <a:rPr lang="en-US" sz="1400" i="1" kern="1200" dirty="0" smtClean="0"/>
            <a:t>Data Analyst / Data </a:t>
          </a:r>
          <a:r>
            <a:rPr lang="en-US" sz="1400" i="1" kern="1200" dirty="0"/>
            <a:t>Scientist.</a:t>
          </a:r>
          <a:endParaRPr lang="en-US" sz="1400" kern="1200" dirty="0"/>
        </a:p>
      </dsp:txBody>
      <dsp:txXfrm>
        <a:off x="538071" y="2351194"/>
        <a:ext cx="7295199" cy="625711"/>
      </dsp:txXfrm>
    </dsp:sp>
    <dsp:sp modelId="{0D157D73-95C5-4903-BDCB-57204E90F29A}">
      <dsp:nvSpPr>
        <dsp:cNvPr id="0" name=""/>
        <dsp:cNvSpPr/>
      </dsp:nvSpPr>
      <dsp:spPr>
        <a:xfrm>
          <a:off x="0" y="3133333"/>
          <a:ext cx="7921668" cy="4656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140857" y="3238104"/>
          <a:ext cx="256355" cy="256105"/>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538071" y="3133333"/>
          <a:ext cx="7295199" cy="62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221" tIns="66221" rIns="66221" bIns="66221" numCol="1" spcCol="1270" anchor="ctr" anchorCtr="0">
          <a:noAutofit/>
        </a:bodyPr>
        <a:lstStyle/>
        <a:p>
          <a:pPr lvl="0" algn="l" defTabSz="622300">
            <a:lnSpc>
              <a:spcPct val="100000"/>
            </a:lnSpc>
            <a:spcBef>
              <a:spcPct val="0"/>
            </a:spcBef>
            <a:spcAft>
              <a:spcPct val="35000"/>
            </a:spcAft>
          </a:pPr>
          <a:r>
            <a:rPr lang="en-US" sz="1400" kern="1200" dirty="0"/>
            <a:t>All these analysis as dashboard / report for decision making. </a:t>
          </a:r>
          <a:br>
            <a:rPr lang="en-US" sz="1400" kern="1200" dirty="0"/>
          </a:br>
          <a:r>
            <a:rPr lang="en-US" sz="1400" i="1" kern="1200" dirty="0"/>
            <a:t>– </a:t>
          </a:r>
          <a:r>
            <a:rPr lang="en-US" sz="1400" i="1" kern="1200" dirty="0" smtClean="0"/>
            <a:t>Business Intelligence </a:t>
          </a:r>
          <a:r>
            <a:rPr lang="en-US" sz="1400" i="1" kern="1200" dirty="0"/>
            <a:t>specialist.</a:t>
          </a:r>
          <a:endParaRPr lang="en-US" sz="1400" kern="1200" dirty="0"/>
        </a:p>
      </dsp:txBody>
      <dsp:txXfrm>
        <a:off x="538071" y="3133333"/>
        <a:ext cx="7295199" cy="625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456121" y="817294"/>
          <a:ext cx="740390" cy="74039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3660"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Taste,</a:t>
          </a:r>
        </a:p>
      </dsp:txBody>
      <dsp:txXfrm>
        <a:off x="3660" y="1866063"/>
        <a:ext cx="1645312" cy="658125"/>
      </dsp:txXfrm>
    </dsp:sp>
    <dsp:sp modelId="{A9F862C9-A094-4CB1-B672-28E3989F3C80}">
      <dsp:nvSpPr>
        <dsp:cNvPr id="0" name=""/>
        <dsp:cNvSpPr/>
      </dsp:nvSpPr>
      <dsp:spPr>
        <a:xfrm>
          <a:off x="2389363" y="817294"/>
          <a:ext cx="740390" cy="74039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41E5F6-3D30-44D5-9BD8-20D74D3DBC9E}">
      <dsp:nvSpPr>
        <dsp:cNvPr id="0" name=""/>
        <dsp:cNvSpPr/>
      </dsp:nvSpPr>
      <dsp:spPr>
        <a:xfrm>
          <a:off x="1936902"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Odour,</a:t>
          </a:r>
        </a:p>
      </dsp:txBody>
      <dsp:txXfrm>
        <a:off x="1936902" y="1866063"/>
        <a:ext cx="1645312" cy="658125"/>
      </dsp:txXfrm>
    </dsp:sp>
    <dsp:sp modelId="{859D7782-47D0-436A-BDDC-90CD27927F7A}">
      <dsp:nvSpPr>
        <dsp:cNvPr id="0" name=""/>
        <dsp:cNvSpPr/>
      </dsp:nvSpPr>
      <dsp:spPr>
        <a:xfrm>
          <a:off x="4322605" y="817294"/>
          <a:ext cx="740390" cy="74039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14EC2D-E33B-45FB-826C-7384534F0912}">
      <dsp:nvSpPr>
        <dsp:cNvPr id="0" name=""/>
        <dsp:cNvSpPr/>
      </dsp:nvSpPr>
      <dsp:spPr>
        <a:xfrm>
          <a:off x="3870144"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Thought,</a:t>
          </a:r>
        </a:p>
      </dsp:txBody>
      <dsp:txXfrm>
        <a:off x="3870144" y="1866063"/>
        <a:ext cx="1645312" cy="658125"/>
      </dsp:txXfrm>
    </dsp:sp>
    <dsp:sp modelId="{858D76F4-5A48-4090-B998-632F2FDD2DF8}">
      <dsp:nvSpPr>
        <dsp:cNvPr id="0" name=""/>
        <dsp:cNvSpPr/>
      </dsp:nvSpPr>
      <dsp:spPr>
        <a:xfrm>
          <a:off x="6255847" y="817294"/>
          <a:ext cx="740390" cy="74039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5803387"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Vision,</a:t>
          </a:r>
        </a:p>
      </dsp:txBody>
      <dsp:txXfrm>
        <a:off x="5803387" y="1866063"/>
        <a:ext cx="1645312" cy="658125"/>
      </dsp:txXfrm>
    </dsp:sp>
    <dsp:sp modelId="{F0C18E7A-730C-4B8F-AA7A-2C5BC05474DE}">
      <dsp:nvSpPr>
        <dsp:cNvPr id="0" name=""/>
        <dsp:cNvSpPr/>
      </dsp:nvSpPr>
      <dsp:spPr>
        <a:xfrm>
          <a:off x="1422742" y="2935517"/>
          <a:ext cx="740390" cy="740390"/>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970281"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Speech,</a:t>
          </a:r>
        </a:p>
      </dsp:txBody>
      <dsp:txXfrm>
        <a:off x="970281" y="3984286"/>
        <a:ext cx="1645312" cy="658125"/>
      </dsp:txXfrm>
    </dsp:sp>
    <dsp:sp modelId="{5749BA70-38BC-4E43-A768-A50D0127B138}">
      <dsp:nvSpPr>
        <dsp:cNvPr id="0" name=""/>
        <dsp:cNvSpPr/>
      </dsp:nvSpPr>
      <dsp:spPr>
        <a:xfrm>
          <a:off x="3355984" y="2935517"/>
          <a:ext cx="740390" cy="740390"/>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2903523"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a:t>Hear</a:t>
          </a:r>
        </a:p>
      </dsp:txBody>
      <dsp:txXfrm>
        <a:off x="2903523" y="3984286"/>
        <a:ext cx="1645312" cy="658125"/>
      </dsp:txXfrm>
    </dsp:sp>
    <dsp:sp modelId="{0237D138-FC25-4DB8-A331-0D55197D42E5}">
      <dsp:nvSpPr>
        <dsp:cNvPr id="0" name=""/>
        <dsp:cNvSpPr/>
      </dsp:nvSpPr>
      <dsp:spPr>
        <a:xfrm>
          <a:off x="5289226" y="2935517"/>
          <a:ext cx="740390" cy="740390"/>
        </a:xfrm>
        <a:prstGeom prst="rect">
          <a:avLst/>
        </a:prstGeom>
        <a:blipFill>
          <a:blip xmlns:r="http://schemas.openxmlformats.org/officeDocument/2006/relationships"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A57B3E-FBBC-4764-B0AD-1FCA5E6BB518}">
      <dsp:nvSpPr>
        <dsp:cNvPr id="0" name=""/>
        <dsp:cNvSpPr/>
      </dsp:nvSpPr>
      <dsp:spPr>
        <a:xfrm>
          <a:off x="4836765"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2400" kern="1200" dirty="0"/>
            <a:t>Feel</a:t>
          </a:r>
        </a:p>
      </dsp:txBody>
      <dsp:txXfrm>
        <a:off x="4836765" y="3984286"/>
        <a:ext cx="1645312" cy="658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1217360" y="339463"/>
          <a:ext cx="1061274" cy="106127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568803"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smtClean="0"/>
            <a:t>Thought,</a:t>
          </a:r>
          <a:endParaRPr lang="en-US" sz="3600" kern="1200" dirty="0"/>
        </a:p>
      </dsp:txBody>
      <dsp:txXfrm>
        <a:off x="568803" y="1730129"/>
        <a:ext cx="2358387" cy="720000"/>
      </dsp:txXfrm>
    </dsp:sp>
    <dsp:sp modelId="{858D76F4-5A48-4090-B998-632F2FDD2DF8}">
      <dsp:nvSpPr>
        <dsp:cNvPr id="0" name=""/>
        <dsp:cNvSpPr/>
      </dsp:nvSpPr>
      <dsp:spPr>
        <a:xfrm>
          <a:off x="3988465" y="339463"/>
          <a:ext cx="1061274" cy="106127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3339908" y="1730129"/>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Vision,</a:t>
          </a:r>
        </a:p>
      </dsp:txBody>
      <dsp:txXfrm>
        <a:off x="3339908" y="1730129"/>
        <a:ext cx="2358387" cy="720000"/>
      </dsp:txXfrm>
    </dsp:sp>
    <dsp:sp modelId="{F0C18E7A-730C-4B8F-AA7A-2C5BC05474DE}">
      <dsp:nvSpPr>
        <dsp:cNvPr id="0" name=""/>
        <dsp:cNvSpPr/>
      </dsp:nvSpPr>
      <dsp:spPr>
        <a:xfrm>
          <a:off x="1217360" y="3039726"/>
          <a:ext cx="1061274" cy="1061274"/>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568803"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Speech,</a:t>
          </a:r>
        </a:p>
      </dsp:txBody>
      <dsp:txXfrm>
        <a:off x="568803" y="4430392"/>
        <a:ext cx="2358387" cy="720000"/>
      </dsp:txXfrm>
    </dsp:sp>
    <dsp:sp modelId="{5749BA70-38BC-4E43-A768-A50D0127B138}">
      <dsp:nvSpPr>
        <dsp:cNvPr id="0" name=""/>
        <dsp:cNvSpPr/>
      </dsp:nvSpPr>
      <dsp:spPr>
        <a:xfrm>
          <a:off x="3988465" y="3039726"/>
          <a:ext cx="1061274" cy="1061274"/>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3339908" y="4430392"/>
          <a:ext cx="23583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Hear</a:t>
          </a:r>
        </a:p>
      </dsp:txBody>
      <dsp:txXfrm>
        <a:off x="3339908" y="4430392"/>
        <a:ext cx="235838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2573-6268-4F48-8EE7-0A7117EFA583}">
      <dsp:nvSpPr>
        <dsp:cNvPr id="0" name=""/>
        <dsp:cNvSpPr/>
      </dsp:nvSpPr>
      <dsp:spPr>
        <a:xfrm>
          <a:off x="0" y="487"/>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23B43-F707-4B23-BF9B-57E62BB96C2F}">
      <dsp:nvSpPr>
        <dsp:cNvPr id="0" name=""/>
        <dsp:cNvSpPr/>
      </dsp:nvSpPr>
      <dsp:spPr>
        <a:xfrm>
          <a:off x="345267" y="257297"/>
          <a:ext cx="627758" cy="62775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49BF1C-E1C9-44D7-A532-C487DE6A6393}">
      <dsp:nvSpPr>
        <dsp:cNvPr id="0" name=""/>
        <dsp:cNvSpPr/>
      </dsp:nvSpPr>
      <dsp:spPr>
        <a:xfrm>
          <a:off x="1318292" y="487"/>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US" sz="2500" kern="1200" dirty="0" smtClean="0"/>
            <a:t>Impossible actions like Rescue missions.</a:t>
          </a:r>
          <a:endParaRPr lang="en-US" sz="2500" kern="1200" dirty="0"/>
        </a:p>
      </dsp:txBody>
      <dsp:txXfrm>
        <a:off x="1318292" y="487"/>
        <a:ext cx="5867388" cy="1141378"/>
      </dsp:txXfrm>
    </dsp:sp>
    <dsp:sp modelId="{4EFE4C57-CA89-4987-B3F1-A3C7D12D9B5E}">
      <dsp:nvSpPr>
        <dsp:cNvPr id="0" name=""/>
        <dsp:cNvSpPr/>
      </dsp:nvSpPr>
      <dsp:spPr>
        <a:xfrm>
          <a:off x="0" y="1427211"/>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DDFBD-600E-4E7A-865A-210C7FFC9AD9}">
      <dsp:nvSpPr>
        <dsp:cNvPr id="0" name=""/>
        <dsp:cNvSpPr/>
      </dsp:nvSpPr>
      <dsp:spPr>
        <a:xfrm>
          <a:off x="345267" y="1684021"/>
          <a:ext cx="627758" cy="627758"/>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41BE8C-6C21-4F95-9112-382D64116B18}">
      <dsp:nvSpPr>
        <dsp:cNvPr id="0" name=""/>
        <dsp:cNvSpPr/>
      </dsp:nvSpPr>
      <dsp:spPr>
        <a:xfrm>
          <a:off x="1318292" y="1427211"/>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IN" sz="2500" kern="1200" dirty="0" smtClean="0"/>
            <a:t>Speed.</a:t>
          </a:r>
          <a:endParaRPr lang="en-US" sz="2500" kern="1200" dirty="0"/>
        </a:p>
      </dsp:txBody>
      <dsp:txXfrm>
        <a:off x="1318292" y="1427211"/>
        <a:ext cx="5867388" cy="1141378"/>
      </dsp:txXfrm>
    </dsp:sp>
    <dsp:sp modelId="{5BC70083-7288-4F44-9CC1-47F409248ED8}">
      <dsp:nvSpPr>
        <dsp:cNvPr id="0" name=""/>
        <dsp:cNvSpPr/>
      </dsp:nvSpPr>
      <dsp:spPr>
        <a:xfrm>
          <a:off x="0" y="2853934"/>
          <a:ext cx="7185681" cy="11413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45B70-3595-4837-9FF1-F14F54950E71}">
      <dsp:nvSpPr>
        <dsp:cNvPr id="0" name=""/>
        <dsp:cNvSpPr/>
      </dsp:nvSpPr>
      <dsp:spPr>
        <a:xfrm>
          <a:off x="345267" y="3110744"/>
          <a:ext cx="627758" cy="627758"/>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70FC7D-D12C-4334-B11A-910B4D278ADC}">
      <dsp:nvSpPr>
        <dsp:cNvPr id="0" name=""/>
        <dsp:cNvSpPr/>
      </dsp:nvSpPr>
      <dsp:spPr>
        <a:xfrm>
          <a:off x="1318292" y="2853934"/>
          <a:ext cx="5867388" cy="1141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796" tIns="120796" rIns="120796" bIns="120796" numCol="1" spcCol="1270" anchor="ctr" anchorCtr="0">
          <a:noAutofit/>
        </a:bodyPr>
        <a:lstStyle/>
        <a:p>
          <a:pPr lvl="0" algn="l" defTabSz="1111250">
            <a:lnSpc>
              <a:spcPct val="90000"/>
            </a:lnSpc>
            <a:spcBef>
              <a:spcPct val="0"/>
            </a:spcBef>
            <a:spcAft>
              <a:spcPct val="35000"/>
            </a:spcAft>
          </a:pPr>
          <a:r>
            <a:rPr lang="en-IN" sz="2500" kern="1200" dirty="0" smtClean="0"/>
            <a:t>Accuracy – Consistent and Known level. </a:t>
          </a:r>
          <a:endParaRPr lang="en-US" sz="2500" kern="1200" dirty="0"/>
        </a:p>
      </dsp:txBody>
      <dsp:txXfrm>
        <a:off x="1318292" y="2853934"/>
        <a:ext cx="5867388" cy="1141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580111"/>
          <a:ext cx="8122085" cy="10709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323969" y="821080"/>
          <a:ext cx="589036" cy="58903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236976" y="580111"/>
          <a:ext cx="6885108" cy="107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5" tIns="113345" rIns="113345" bIns="113345" numCol="1" spcCol="1270" anchor="ctr" anchorCtr="0">
          <a:noAutofit/>
        </a:bodyPr>
        <a:lstStyle/>
        <a:p>
          <a:pPr lvl="0" algn="l" defTabSz="1111250">
            <a:lnSpc>
              <a:spcPct val="90000"/>
            </a:lnSpc>
            <a:spcBef>
              <a:spcPct val="0"/>
            </a:spcBef>
            <a:spcAft>
              <a:spcPct val="35000"/>
            </a:spcAft>
          </a:pPr>
          <a:r>
            <a:rPr lang="en-US" sz="2500" kern="1200" dirty="0" smtClean="0"/>
            <a:t>A program that looks for patterns in existing data.</a:t>
          </a:r>
          <a:endParaRPr lang="en-US" sz="2500" kern="1200" dirty="0"/>
        </a:p>
      </dsp:txBody>
      <dsp:txXfrm>
        <a:off x="1236976" y="580111"/>
        <a:ext cx="6885108" cy="1070975"/>
      </dsp:txXfrm>
    </dsp:sp>
    <dsp:sp modelId="{5AEE3D13-3AE2-4518-91CF-86D2EA6C4A63}">
      <dsp:nvSpPr>
        <dsp:cNvPr id="0" name=""/>
        <dsp:cNvSpPr/>
      </dsp:nvSpPr>
      <dsp:spPr>
        <a:xfrm>
          <a:off x="0" y="1918830"/>
          <a:ext cx="8122085" cy="10709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323969" y="2159799"/>
          <a:ext cx="589036" cy="589036"/>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236976" y="1918830"/>
          <a:ext cx="6885108" cy="1070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45" tIns="113345" rIns="113345" bIns="113345" numCol="1" spcCol="1270" anchor="ctr" anchorCtr="0">
          <a:noAutofit/>
        </a:bodyPr>
        <a:lstStyle/>
        <a:p>
          <a:pPr lvl="0" algn="l" defTabSz="1111250">
            <a:lnSpc>
              <a:spcPct val="90000"/>
            </a:lnSpc>
            <a:spcBef>
              <a:spcPct val="0"/>
            </a:spcBef>
            <a:spcAft>
              <a:spcPct val="35000"/>
            </a:spcAft>
          </a:pPr>
          <a:r>
            <a:rPr lang="en-US" sz="2500" kern="1200"/>
            <a:t>Recognize those pattern in new Data</a:t>
          </a:r>
        </a:p>
      </dsp:txBody>
      <dsp:txXfrm>
        <a:off x="1236976" y="1918830"/>
        <a:ext cx="6885108" cy="1070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11004-E126-4AF5-A0A3-8F1D9C22A277}">
      <dsp:nvSpPr>
        <dsp:cNvPr id="0" name=""/>
        <dsp:cNvSpPr/>
      </dsp:nvSpPr>
      <dsp:spPr>
        <a:xfrm>
          <a:off x="1459185" y="54505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4B2671-9C91-4B50-B8E4-A6346E026364}">
      <dsp:nvSpPr>
        <dsp:cNvPr id="0" name=""/>
        <dsp:cNvSpPr/>
      </dsp:nvSpPr>
      <dsp:spPr>
        <a:xfrm>
          <a:off x="246127" y="29343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Predicting future</a:t>
          </a:r>
          <a:endParaRPr lang="en-US" sz="3600" kern="1200"/>
        </a:p>
      </dsp:txBody>
      <dsp:txXfrm>
        <a:off x="246127" y="2934344"/>
        <a:ext cx="4320000" cy="720000"/>
      </dsp:txXfrm>
    </dsp:sp>
    <dsp:sp modelId="{2B347A7E-5A5D-4813-88E4-A208B2624066}">
      <dsp:nvSpPr>
        <dsp:cNvPr id="0" name=""/>
        <dsp:cNvSpPr/>
      </dsp:nvSpPr>
      <dsp:spPr>
        <a:xfrm>
          <a:off x="6510127" y="51999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1696E5-F8B9-4CE1-B162-DC585ABC0F69}">
      <dsp:nvSpPr>
        <dsp:cNvPr id="0" name=""/>
        <dsp:cNvSpPr/>
      </dsp:nvSpPr>
      <dsp:spPr>
        <a:xfrm>
          <a:off x="5322127" y="293434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90000"/>
            </a:lnSpc>
            <a:spcBef>
              <a:spcPct val="0"/>
            </a:spcBef>
            <a:spcAft>
              <a:spcPct val="35000"/>
            </a:spcAft>
          </a:pPr>
          <a:r>
            <a:rPr lang="en-IN" sz="3600" kern="1200">
              <a:latin typeface="Calibri"/>
              <a:ea typeface="Calibri"/>
              <a:cs typeface="Calibri"/>
              <a:sym typeface="Calibri"/>
            </a:rPr>
            <a:t>Organizing or Grouping</a:t>
          </a:r>
        </a:p>
      </dsp:txBody>
      <dsp:txXfrm>
        <a:off x="5322127" y="2934344"/>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496"/>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351232" y="261743"/>
          <a:ext cx="638604" cy="63860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341070" y="496"/>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a:t>Open source cross-platform machine learning framework.</a:t>
          </a:r>
          <a:endParaRPr lang="en-US" sz="2500" kern="1200" dirty="0"/>
        </a:p>
      </dsp:txBody>
      <dsp:txXfrm>
        <a:off x="1341070" y="496"/>
        <a:ext cx="6334660" cy="1161099"/>
      </dsp:txXfrm>
    </dsp:sp>
    <dsp:sp modelId="{D64B2A56-19DF-4949-A20C-85F406C155F3}">
      <dsp:nvSpPr>
        <dsp:cNvPr id="0" name=""/>
        <dsp:cNvSpPr/>
      </dsp:nvSpPr>
      <dsp:spPr>
        <a:xfrm>
          <a:off x="0" y="1451870"/>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351232" y="1713118"/>
          <a:ext cx="638604" cy="63860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341070" y="1451870"/>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smtClean="0"/>
            <a:t>Auto </a:t>
          </a:r>
          <a:r>
            <a:rPr lang="en-IN" sz="2500" kern="1200" dirty="0"/>
            <a:t>ML made </a:t>
          </a:r>
          <a:r>
            <a:rPr lang="en-IN" sz="2500" kern="1200" dirty="0" smtClean="0"/>
            <a:t>easy to play via Model Builder with GUI.</a:t>
          </a:r>
          <a:endParaRPr lang="en-US" sz="2500" kern="1200" dirty="0"/>
        </a:p>
      </dsp:txBody>
      <dsp:txXfrm>
        <a:off x="1341070" y="1451870"/>
        <a:ext cx="6334660" cy="1161099"/>
      </dsp:txXfrm>
    </dsp:sp>
    <dsp:sp modelId="{E4B9F55E-61A4-4438-82B2-CBC4726F8664}">
      <dsp:nvSpPr>
        <dsp:cNvPr id="0" name=""/>
        <dsp:cNvSpPr/>
      </dsp:nvSpPr>
      <dsp:spPr>
        <a:xfrm>
          <a:off x="0" y="2903245"/>
          <a:ext cx="7675731" cy="11610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351232" y="3164492"/>
          <a:ext cx="638604" cy="63860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341070" y="2903245"/>
          <a:ext cx="6334660" cy="1161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883" tIns="122883" rIns="122883" bIns="122883" numCol="1" spcCol="1270" anchor="ctr" anchorCtr="0">
          <a:noAutofit/>
        </a:bodyPr>
        <a:lstStyle/>
        <a:p>
          <a:pPr lvl="0" algn="l" defTabSz="1111250">
            <a:lnSpc>
              <a:spcPct val="90000"/>
            </a:lnSpc>
            <a:spcBef>
              <a:spcPct val="0"/>
            </a:spcBef>
            <a:spcAft>
              <a:spcPct val="35000"/>
            </a:spcAft>
          </a:pPr>
          <a:r>
            <a:rPr lang="en-IN" sz="2500" kern="1200" dirty="0"/>
            <a:t>Not required </a:t>
          </a:r>
          <a:r>
            <a:rPr lang="en-IN" sz="2500" kern="1200"/>
            <a:t>much </a:t>
          </a:r>
          <a:r>
            <a:rPr lang="en-IN" sz="2500" kern="1200" smtClean="0"/>
            <a:t>expertise </a:t>
          </a:r>
          <a:r>
            <a:rPr lang="en-IN" sz="2500" kern="1200" dirty="0" smtClean="0"/>
            <a:t>in ML. </a:t>
          </a:r>
          <a:endParaRPr lang="en-US" sz="2500" kern="1200" dirty="0"/>
        </a:p>
      </dsp:txBody>
      <dsp:txXfrm>
        <a:off x="1341070" y="2903245"/>
        <a:ext cx="6334660" cy="11610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68F0-5C4E-4804-A973-067C228FDA2E}">
      <dsp:nvSpPr>
        <dsp:cNvPr id="0" name=""/>
        <dsp:cNvSpPr/>
      </dsp:nvSpPr>
      <dsp:spPr>
        <a:xfrm rot="5400000">
          <a:off x="1739725" y="1428802"/>
          <a:ext cx="1050727" cy="73147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1D411B-C801-4446-9A82-833A0A128BFD}">
      <dsp:nvSpPr>
        <dsp:cNvPr id="0" name=""/>
        <dsp:cNvSpPr/>
      </dsp:nvSpPr>
      <dsp:spPr>
        <a:xfrm>
          <a:off x="824267" y="31679"/>
          <a:ext cx="3042965"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1.</a:t>
          </a:r>
          <a:r>
            <a:rPr lang="en-IN" sz="1700" kern="1200" dirty="0" smtClean="0"/>
            <a:t> Train the model with same customer data with 1, 2, 4 and 5 ratings</a:t>
          </a:r>
          <a:endParaRPr lang="en-US" sz="1700" kern="1200" dirty="0"/>
        </a:p>
      </dsp:txBody>
      <dsp:txXfrm>
        <a:off x="884717" y="92129"/>
        <a:ext cx="2922065" cy="1117206"/>
      </dsp:txXfrm>
    </dsp:sp>
    <dsp:sp modelId="{719F89F9-F15B-45D2-9CE2-0BA507A0680D}">
      <dsp:nvSpPr>
        <dsp:cNvPr id="0" name=""/>
        <dsp:cNvSpPr/>
      </dsp:nvSpPr>
      <dsp:spPr>
        <a:xfrm>
          <a:off x="3230153" y="149761"/>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32E68F65-A95A-4E65-B14E-3722A659E516}">
      <dsp:nvSpPr>
        <dsp:cNvPr id="0" name=""/>
        <dsp:cNvSpPr/>
      </dsp:nvSpPr>
      <dsp:spPr>
        <a:xfrm rot="5400000">
          <a:off x="3100477" y="2446152"/>
          <a:ext cx="1050727" cy="147837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3240D7-B944-4D1B-9360-0BB25082437B}">
      <dsp:nvSpPr>
        <dsp:cNvPr id="0" name=""/>
        <dsp:cNvSpPr/>
      </dsp:nvSpPr>
      <dsp:spPr>
        <a:xfrm>
          <a:off x="2596593" y="1422482"/>
          <a:ext cx="2219816"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2.</a:t>
          </a:r>
          <a:r>
            <a:rPr lang="en-IN" sz="1700" kern="1200" dirty="0" smtClean="0"/>
            <a:t> Test the model</a:t>
          </a:r>
          <a:endParaRPr lang="en-US" sz="1700" kern="1200" dirty="0"/>
        </a:p>
      </dsp:txBody>
      <dsp:txXfrm>
        <a:off x="2657043" y="1482932"/>
        <a:ext cx="2098916" cy="1117206"/>
      </dsp:txXfrm>
    </dsp:sp>
    <dsp:sp modelId="{1B20648A-22C3-4326-A894-2A912FD3914F}">
      <dsp:nvSpPr>
        <dsp:cNvPr id="0" name=""/>
        <dsp:cNvSpPr/>
      </dsp:nvSpPr>
      <dsp:spPr>
        <a:xfrm>
          <a:off x="4590904" y="1540563"/>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0A490F5C-0391-4E8E-AC96-3F653D6D07E5}">
      <dsp:nvSpPr>
        <dsp:cNvPr id="0" name=""/>
        <dsp:cNvSpPr/>
      </dsp:nvSpPr>
      <dsp:spPr>
        <a:xfrm rot="5400000">
          <a:off x="5133145" y="4114393"/>
          <a:ext cx="1050727" cy="92350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386F13-5C5B-4808-BDA1-BAB3B7C7E531}">
      <dsp:nvSpPr>
        <dsp:cNvPr id="0" name=""/>
        <dsp:cNvSpPr/>
      </dsp:nvSpPr>
      <dsp:spPr>
        <a:xfrm>
          <a:off x="4368920" y="2813284"/>
          <a:ext cx="2740499"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3.</a:t>
          </a:r>
          <a:r>
            <a:rPr lang="en-IN" sz="1700" kern="1200" dirty="0" smtClean="0"/>
            <a:t> Use the model to check comments of 3 rating, where it fits in – 1, 2, 3 or 4</a:t>
          </a:r>
          <a:endParaRPr lang="en-US" sz="1700" kern="1200" dirty="0"/>
        </a:p>
      </dsp:txBody>
      <dsp:txXfrm>
        <a:off x="4429370" y="2873734"/>
        <a:ext cx="2619599" cy="1117206"/>
      </dsp:txXfrm>
    </dsp:sp>
    <dsp:sp modelId="{E4F853F2-8F7F-4DA8-B51B-B2E0E2BAFEC5}">
      <dsp:nvSpPr>
        <dsp:cNvPr id="0" name=""/>
        <dsp:cNvSpPr/>
      </dsp:nvSpPr>
      <dsp:spPr>
        <a:xfrm>
          <a:off x="6623573" y="2931366"/>
          <a:ext cx="1286461" cy="1000692"/>
        </a:xfrm>
        <a:prstGeom prst="rect">
          <a:avLst/>
        </a:prstGeom>
        <a:noFill/>
        <a:ln>
          <a:noFill/>
        </a:ln>
        <a:effectLst/>
      </dsp:spPr>
      <dsp:style>
        <a:lnRef idx="0">
          <a:scrgbClr r="0" g="0" b="0"/>
        </a:lnRef>
        <a:fillRef idx="0">
          <a:scrgbClr r="0" g="0" b="0"/>
        </a:fillRef>
        <a:effectRef idx="0">
          <a:scrgbClr r="0" g="0" b="0"/>
        </a:effectRef>
        <a:fontRef idx="minor"/>
      </dsp:style>
    </dsp:sp>
    <dsp:sp modelId="{D282F729-0F93-4138-9086-9EA059FCB019}">
      <dsp:nvSpPr>
        <dsp:cNvPr id="0" name=""/>
        <dsp:cNvSpPr/>
      </dsp:nvSpPr>
      <dsp:spPr>
        <a:xfrm>
          <a:off x="6141246" y="4204087"/>
          <a:ext cx="2753748" cy="123810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smtClean="0"/>
            <a:t>4.</a:t>
          </a:r>
          <a:r>
            <a:rPr lang="en-IN" sz="1700" kern="1200" dirty="0" smtClean="0"/>
            <a:t> Pipeline to retrain the model in future</a:t>
          </a:r>
          <a:endParaRPr lang="en-US" sz="1700" kern="1200" dirty="0"/>
        </a:p>
      </dsp:txBody>
      <dsp:txXfrm>
        <a:off x="6201696" y="4264537"/>
        <a:ext cx="2632848" cy="11172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6BE41-F52C-4AEB-82BF-6969C57C3A89}" type="datetimeFigureOut">
              <a:rPr lang="en-IN" smtClean="0"/>
              <a:t>02-03-2021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C9A33-77BE-4742-8110-DE610CEEB0A5}" type="slidenum">
              <a:rPr lang="en-IN" smtClean="0"/>
              <a:t>‹#›</a:t>
            </a:fld>
            <a:endParaRPr lang="en-IN"/>
          </a:p>
        </p:txBody>
      </p:sp>
    </p:spTree>
    <p:extLst>
      <p:ext uri="{BB962C8B-B14F-4D97-AF65-F5344CB8AC3E}">
        <p14:creationId xmlns:p14="http://schemas.microsoft.com/office/powerpoint/2010/main" val="375196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1</a:t>
            </a:fld>
            <a:endParaRPr lang="en-IN"/>
          </a:p>
        </p:txBody>
      </p:sp>
    </p:spTree>
    <p:extLst>
      <p:ext uri="{BB962C8B-B14F-4D97-AF65-F5344CB8AC3E}">
        <p14:creationId xmlns:p14="http://schemas.microsoft.com/office/powerpoint/2010/main" val="1355570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The right side image - Where do you see such a thing?</a:t>
            </a:r>
          </a:p>
          <a:p>
            <a:endParaRPr lang="en-IN" dirty="0"/>
          </a:p>
          <a:p>
            <a:r>
              <a:rPr lang="en-IN" dirty="0"/>
              <a:t>Human may get tied. Vary in the process at times / situations. (Morning fresh, Evening tied)</a:t>
            </a:r>
          </a:p>
          <a:p>
            <a:endParaRPr lang="en-IN" dirty="0"/>
          </a:p>
          <a:p>
            <a:r>
              <a:rPr lang="en-IN" dirty="0"/>
              <a:t>Machines always perform as 100% until it is given the electricity power. </a:t>
            </a:r>
          </a:p>
          <a:p>
            <a:endParaRPr lang="en-IN" dirty="0"/>
          </a:p>
        </p:txBody>
      </p:sp>
      <p:sp>
        <p:nvSpPr>
          <p:cNvPr id="4" name="Slide Number Placeholder 3"/>
          <p:cNvSpPr>
            <a:spLocks noGrp="1"/>
          </p:cNvSpPr>
          <p:nvPr>
            <p:ph type="sldNum" sz="quarter" idx="5"/>
          </p:nvPr>
        </p:nvSpPr>
        <p:spPr/>
        <p:txBody>
          <a:bodyPr/>
          <a:lstStyle/>
          <a:p>
            <a:fld id="{546428DA-7CE9-465A-AC45-A0B3465DD6A3}" type="slidenum">
              <a:rPr lang="en-IN" smtClean="0"/>
              <a:t>22</a:t>
            </a:fld>
            <a:endParaRPr lang="en-IN"/>
          </a:p>
        </p:txBody>
      </p:sp>
    </p:spTree>
    <p:extLst>
      <p:ext uri="{BB962C8B-B14F-4D97-AF65-F5344CB8AC3E}">
        <p14:creationId xmlns:p14="http://schemas.microsoft.com/office/powerpoint/2010/main" val="520897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smtClean="0"/>
              <a:t>‘</a:t>
            </a:r>
            <a:r>
              <a:rPr lang="en-IN" b="1" dirty="0"/>
              <a:t>Ideas’ </a:t>
            </a:r>
            <a:r>
              <a:rPr lang="en-IN" dirty="0"/>
              <a:t>in Excel, automatically decides the suitable chart based on the data you have and populates it right inside of the Excel app automatically</a:t>
            </a:r>
            <a:r>
              <a:rPr lang="en-IN" dirty="0" smtClean="0"/>
              <a:t>.</a:t>
            </a:r>
          </a:p>
          <a:p>
            <a:pPr marL="171450" indent="-171450">
              <a:buFontTx/>
              <a:buChar char="-"/>
            </a:pPr>
            <a:endParaRPr lang="en-GB"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IN" b="1" dirty="0" smtClean="0"/>
              <a:t>‘Insights’</a:t>
            </a:r>
            <a:r>
              <a:rPr lang="en-IN" dirty="0" smtClean="0"/>
              <a:t> in outlook lets you know, if anything you have promised is getting missed out without addressing it.</a:t>
            </a:r>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23</a:t>
            </a:fld>
            <a:endParaRPr lang="en-IN"/>
          </a:p>
        </p:txBody>
      </p:sp>
    </p:spTree>
    <p:extLst>
      <p:ext uri="{BB962C8B-B14F-4D97-AF65-F5344CB8AC3E}">
        <p14:creationId xmlns:p14="http://schemas.microsoft.com/office/powerpoint/2010/main" val="297160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a:t>
            </a:r>
            <a:r>
              <a:rPr lang="en-GB" baseline="0" dirty="0" smtClean="0"/>
              <a:t> many of you create YouTube videos here? </a:t>
            </a:r>
          </a:p>
          <a:p>
            <a:endParaRPr lang="en-GB" baseline="0" dirty="0" smtClean="0"/>
          </a:p>
          <a:p>
            <a:r>
              <a:rPr lang="en-GB" baseline="0" dirty="0" smtClean="0"/>
              <a:t>What do you do for recording a noise free video?</a:t>
            </a:r>
          </a:p>
          <a:p>
            <a:endParaRPr lang="en-GB" baseline="0" dirty="0" smtClean="0"/>
          </a:p>
          <a:p>
            <a:r>
              <a:rPr lang="en-GB" baseline="0" dirty="0" smtClean="0"/>
              <a:t>To record tutorial videos, in my own company we were evaluating multiple options. The left most – Sound proof room, </a:t>
            </a:r>
            <a:r>
              <a:rPr lang="en-GB" baseline="0" dirty="0" err="1" smtClean="0"/>
              <a:t>Center</a:t>
            </a:r>
            <a:r>
              <a:rPr lang="en-GB" baseline="0" dirty="0" smtClean="0"/>
              <a:t> – Noise cancelling MIC, Right – You could see a software that does all noise cancellation works.</a:t>
            </a:r>
          </a:p>
          <a:p>
            <a:endParaRPr lang="en-GB" baseline="0" dirty="0" smtClean="0"/>
          </a:p>
          <a:p>
            <a:r>
              <a:rPr lang="en-GB" baseline="0" dirty="0" smtClean="0"/>
              <a:t>Guess what we choose? It’s the noise cancelling software. It was way cheaper with our expected Quality. Now should I or my company think that did we make lose a job of a worker or a made loss for company who sell that MIC? Weird </a:t>
            </a:r>
            <a:r>
              <a:rPr lang="en-GB" baseline="0" dirty="0" err="1" smtClean="0"/>
              <a:t>na</a:t>
            </a:r>
            <a:r>
              <a:rPr lang="en-GB" baseline="0" dirty="0" smtClean="0"/>
              <a:t>?</a:t>
            </a:r>
          </a:p>
        </p:txBody>
      </p:sp>
      <p:sp>
        <p:nvSpPr>
          <p:cNvPr id="4" name="Slide Number Placeholder 3"/>
          <p:cNvSpPr>
            <a:spLocks noGrp="1"/>
          </p:cNvSpPr>
          <p:nvPr>
            <p:ph type="sldNum" sz="quarter" idx="10"/>
          </p:nvPr>
        </p:nvSpPr>
        <p:spPr/>
        <p:txBody>
          <a:bodyPr/>
          <a:lstStyle/>
          <a:p>
            <a:fld id="{7299D9CC-4768-4630-9158-F730469C181D}" type="slidenum">
              <a:rPr lang="en-IN" smtClean="0"/>
              <a:t>24</a:t>
            </a:fld>
            <a:endParaRPr lang="en-IN"/>
          </a:p>
        </p:txBody>
      </p:sp>
    </p:spTree>
    <p:extLst>
      <p:ext uri="{BB962C8B-B14F-4D97-AF65-F5344CB8AC3E}">
        <p14:creationId xmlns:p14="http://schemas.microsoft.com/office/powerpoint/2010/main" val="414101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Decision Making</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25</a:t>
            </a:fld>
            <a:endParaRPr lang="en-IN"/>
          </a:p>
        </p:txBody>
      </p:sp>
    </p:spTree>
    <p:extLst>
      <p:ext uri="{BB962C8B-B14F-4D97-AF65-F5344CB8AC3E}">
        <p14:creationId xmlns:p14="http://schemas.microsoft.com/office/powerpoint/2010/main" val="419440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Thought, Vision, Speech, Hear</a:t>
            </a:r>
          </a:p>
        </p:txBody>
      </p:sp>
      <p:sp>
        <p:nvSpPr>
          <p:cNvPr id="4" name="Slide Number Placeholder 3"/>
          <p:cNvSpPr>
            <a:spLocks noGrp="1"/>
          </p:cNvSpPr>
          <p:nvPr>
            <p:ph type="sldNum" sz="quarter" idx="5"/>
          </p:nvPr>
        </p:nvSpPr>
        <p:spPr/>
        <p:txBody>
          <a:bodyPr/>
          <a:lstStyle/>
          <a:p>
            <a:fld id="{7299D9CC-4768-4630-9158-F730469C181D}" type="slidenum">
              <a:rPr lang="en-IN" smtClean="0"/>
              <a:t>26</a:t>
            </a:fld>
            <a:endParaRPr lang="en-IN"/>
          </a:p>
        </p:txBody>
      </p:sp>
    </p:spTree>
    <p:extLst>
      <p:ext uri="{BB962C8B-B14F-4D97-AF65-F5344CB8AC3E}">
        <p14:creationId xmlns:p14="http://schemas.microsoft.com/office/powerpoint/2010/main" val="125968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Calculator has a lot of features. Its fast, efficient than most of the humans. So is this another example for Artificial Intelligence like previous chess game?</a:t>
            </a:r>
          </a:p>
          <a:p>
            <a:endParaRPr lang="en-IN" dirty="0"/>
          </a:p>
          <a:p>
            <a:r>
              <a:rPr lang="en-IN" dirty="0"/>
              <a:t>NO. </a:t>
            </a:r>
            <a:r>
              <a:rPr lang="en-US" sz="1200" b="1" i="0" kern="1200" dirty="0">
                <a:solidFill>
                  <a:schemeClr val="tx1"/>
                </a:solidFill>
                <a:effectLst/>
                <a:latin typeface="+mn-lt"/>
                <a:ea typeface="+mn-ea"/>
                <a:cs typeface="+mn-cs"/>
              </a:rPr>
              <a:t>Calculators</a:t>
            </a:r>
            <a:r>
              <a:rPr lang="en-US" sz="1200" b="0" i="0" kern="1200" dirty="0">
                <a:solidFill>
                  <a:schemeClr val="tx1"/>
                </a:solidFill>
                <a:effectLst/>
                <a:latin typeface="+mn-lt"/>
                <a:ea typeface="+mn-ea"/>
                <a:cs typeface="+mn-cs"/>
              </a:rPr>
              <a:t> do not have decision making abilities. So you cannot consider </a:t>
            </a:r>
            <a:r>
              <a:rPr lang="en-US" sz="1200" b="1" i="0" kern="1200" dirty="0">
                <a:solidFill>
                  <a:schemeClr val="tx1"/>
                </a:solidFill>
                <a:effectLst/>
                <a:latin typeface="+mn-lt"/>
                <a:ea typeface="+mn-ea"/>
                <a:cs typeface="+mn-cs"/>
              </a:rPr>
              <a:t>calculator</a:t>
            </a:r>
            <a:r>
              <a:rPr lang="en-US" sz="1200" b="0" i="0" kern="1200" dirty="0">
                <a:solidFill>
                  <a:schemeClr val="tx1"/>
                </a:solidFill>
                <a:effectLst/>
                <a:latin typeface="+mn-lt"/>
                <a:ea typeface="+mn-ea"/>
                <a:cs typeface="+mn-cs"/>
              </a:rPr>
              <a:t> as a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device.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27</a:t>
            </a:fld>
            <a:endParaRPr lang="en-IN"/>
          </a:p>
        </p:txBody>
      </p:sp>
    </p:spTree>
    <p:extLst>
      <p:ext uri="{BB962C8B-B14F-4D97-AF65-F5344CB8AC3E}">
        <p14:creationId xmlns:p14="http://schemas.microsoft.com/office/powerpoint/2010/main" val="3160446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Played HUMAN vs COMPUTER chess game? We Human will be efficient at times and not some times. But the opponent Computer </a:t>
            </a:r>
            <a:r>
              <a:rPr lang="en-IN" dirty="0" smtClean="0"/>
              <a:t>wont</a:t>
            </a:r>
            <a:r>
              <a:rPr lang="en-IN" baseline="0" dirty="0" smtClean="0"/>
              <a:t> get tied</a:t>
            </a:r>
            <a:r>
              <a:rPr lang="en-IN" dirty="0" smtClean="0"/>
              <a:t> </a:t>
            </a:r>
            <a:r>
              <a:rPr lang="en-IN" dirty="0"/>
              <a:t>any number of times you play.</a:t>
            </a:r>
          </a:p>
        </p:txBody>
      </p:sp>
      <p:sp>
        <p:nvSpPr>
          <p:cNvPr id="4" name="Slide Number Placeholder 3"/>
          <p:cNvSpPr>
            <a:spLocks noGrp="1"/>
          </p:cNvSpPr>
          <p:nvPr>
            <p:ph type="sldNum" sz="quarter" idx="5"/>
          </p:nvPr>
        </p:nvSpPr>
        <p:spPr/>
        <p:txBody>
          <a:bodyPr/>
          <a:lstStyle/>
          <a:p>
            <a:fld id="{7299D9CC-4768-4630-9158-F730469C181D}" type="slidenum">
              <a:rPr lang="en-IN" smtClean="0"/>
              <a:t>28</a:t>
            </a:fld>
            <a:endParaRPr lang="en-IN"/>
          </a:p>
        </p:txBody>
      </p:sp>
    </p:spTree>
    <p:extLst>
      <p:ext uri="{BB962C8B-B14F-4D97-AF65-F5344CB8AC3E}">
        <p14:creationId xmlns:p14="http://schemas.microsoft.com/office/powerpoint/2010/main" val="2342859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DECISION MAKING</a:t>
            </a:r>
          </a:p>
        </p:txBody>
      </p:sp>
      <p:sp>
        <p:nvSpPr>
          <p:cNvPr id="4" name="Slide Number Placeholder 3"/>
          <p:cNvSpPr>
            <a:spLocks noGrp="1"/>
          </p:cNvSpPr>
          <p:nvPr>
            <p:ph type="sldNum" sz="quarter" idx="5"/>
          </p:nvPr>
        </p:nvSpPr>
        <p:spPr/>
        <p:txBody>
          <a:bodyPr/>
          <a:lstStyle/>
          <a:p>
            <a:fld id="{7299D9CC-4768-4630-9158-F730469C181D}" type="slidenum">
              <a:rPr lang="en-IN" smtClean="0"/>
              <a:t>29</a:t>
            </a:fld>
            <a:endParaRPr lang="en-IN"/>
          </a:p>
        </p:txBody>
      </p:sp>
    </p:spTree>
    <p:extLst>
      <p:ext uri="{BB962C8B-B14F-4D97-AF65-F5344CB8AC3E}">
        <p14:creationId xmlns:p14="http://schemas.microsoft.com/office/powerpoint/2010/main" val="1551337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Classification.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Anomaly Detection.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Regression.</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Clustering.</a:t>
            </a:r>
          </a:p>
          <a:p>
            <a:pPr marL="228600" marR="0" lvl="0" indent="-228600" algn="l" rtl="0">
              <a:spcBef>
                <a:spcPts val="0"/>
              </a:spcBef>
              <a:buSzPct val="25000"/>
              <a:buAutoNum type="arabicPeriod"/>
            </a:pPr>
            <a:r>
              <a:rPr lang="en-IN" sz="1200" b="0" i="0" u="none" strike="noStrike" cap="none" dirty="0" smtClean="0">
                <a:solidFill>
                  <a:schemeClr val="dk1"/>
                </a:solidFill>
                <a:latin typeface="+mn-lt"/>
                <a:ea typeface="Calibri"/>
                <a:cs typeface="Calibri"/>
                <a:sym typeface="Calibri"/>
              </a:rPr>
              <a:t>Reinforcement.</a:t>
            </a:r>
          </a:p>
          <a:p>
            <a:pPr marL="228600" marR="0" lvl="0" indent="-228600" algn="l" rtl="0">
              <a:spcBef>
                <a:spcPts val="0"/>
              </a:spcBef>
              <a:buSzPct val="25000"/>
              <a:buAutoNum type="arabicPeriod"/>
            </a:pPr>
            <a:endParaRPr lang="en-IN" sz="1200" b="0" i="0" u="none" strike="noStrike" cap="none" dirty="0" smtClean="0">
              <a:solidFill>
                <a:schemeClr val="dk1"/>
              </a:solidFill>
              <a:latin typeface="+mn-lt"/>
              <a:ea typeface="Calibri"/>
              <a:cs typeface="Calibri"/>
              <a:sym typeface="Calibri"/>
            </a:endParaRPr>
          </a:p>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34</a:t>
            </a:fld>
            <a:endParaRPr lang="en-IN"/>
          </a:p>
        </p:txBody>
      </p:sp>
    </p:spTree>
    <p:extLst>
      <p:ext uri="{BB962C8B-B14F-4D97-AF65-F5344CB8AC3E}">
        <p14:creationId xmlns:p14="http://schemas.microsoft.com/office/powerpoint/2010/main" val="2365831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Classification algorithm. Since there are only 2 options – Its Binary Classification</a:t>
            </a:r>
          </a:p>
        </p:txBody>
      </p:sp>
      <p:sp>
        <p:nvSpPr>
          <p:cNvPr id="4" name="Slide Number Placeholder 3"/>
          <p:cNvSpPr>
            <a:spLocks noGrp="1"/>
          </p:cNvSpPr>
          <p:nvPr>
            <p:ph type="sldNum" sz="quarter" idx="5"/>
          </p:nvPr>
        </p:nvSpPr>
        <p:spPr/>
        <p:txBody>
          <a:bodyPr/>
          <a:lstStyle/>
          <a:p>
            <a:fld id="{7299D9CC-4768-4630-9158-F730469C181D}" type="slidenum">
              <a:rPr lang="en-IN" smtClean="0"/>
              <a:t>36</a:t>
            </a:fld>
            <a:endParaRPr lang="en-IN"/>
          </a:p>
        </p:txBody>
      </p:sp>
    </p:spTree>
    <p:extLst>
      <p:ext uri="{BB962C8B-B14F-4D97-AF65-F5344CB8AC3E}">
        <p14:creationId xmlns:p14="http://schemas.microsoft.com/office/powerpoint/2010/main" val="202509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effectLst/>
                <a:latin typeface="+mn-lt"/>
                <a:ea typeface="+mn-ea"/>
                <a:cs typeface="+mn-cs"/>
              </a:rPr>
              <a:t>Coming through 8+ years of journey around data space, I was deeply involved implementing B2B SaaS products for Big Data, ETL and Business Intelligence. Currently as a product manager, I take care of the analytics and reports squad at company called Kissflow. </a:t>
            </a:r>
            <a:r>
              <a:rPr lang="en-US" sz="1200" kern="1200" dirty="0" smtClean="0">
                <a:solidFill>
                  <a:schemeClr val="tx1"/>
                </a:solidFill>
                <a:effectLst/>
                <a:latin typeface="+mn-lt"/>
                <a:ea typeface="+mn-ea"/>
                <a:cs typeface="+mn-cs"/>
              </a:rPr>
              <a:t>Here he would share his knowledge with his experience about his journey in data space and about the basics of AI and ML. </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2</a:t>
            </a:fld>
            <a:endParaRPr lang="en-IN"/>
          </a:p>
        </p:txBody>
      </p:sp>
    </p:spTree>
    <p:extLst>
      <p:ext uri="{BB962C8B-B14F-4D97-AF65-F5344CB8AC3E}">
        <p14:creationId xmlns:p14="http://schemas.microsoft.com/office/powerpoint/2010/main" val="107292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39</a:t>
            </a:fld>
            <a:endParaRPr lang="en-IN"/>
          </a:p>
        </p:txBody>
      </p:sp>
    </p:spTree>
    <p:extLst>
      <p:ext uri="{BB962C8B-B14F-4D97-AF65-F5344CB8AC3E}">
        <p14:creationId xmlns:p14="http://schemas.microsoft.com/office/powerpoint/2010/main" val="3528113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 hope you know tools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Such Tools are not so famous 10 years back. Late then, if any image editing work is needed, it was Photoshop and someone who learnt it very well is needed. But now, no code tool like </a:t>
            </a:r>
            <a:r>
              <a:rPr lang="en-US" sz="1200" b="0" i="0" kern="1200" dirty="0" err="1" smtClean="0">
                <a:solidFill>
                  <a:schemeClr val="tx1"/>
                </a:solidFill>
                <a:effectLst/>
                <a:latin typeface="+mn-lt"/>
                <a:ea typeface="+mn-ea"/>
                <a:cs typeface="+mn-cs"/>
              </a:rPr>
              <a:t>Canva</a:t>
            </a:r>
            <a:r>
              <a:rPr lang="en-US" sz="1200" b="0" i="0" kern="1200" dirty="0" smtClean="0">
                <a:solidFill>
                  <a:schemeClr val="tx1"/>
                </a:solidFill>
                <a:effectLst/>
                <a:latin typeface="+mn-lt"/>
                <a:ea typeface="+mn-ea"/>
                <a:cs typeface="+mn-cs"/>
              </a:rPr>
              <a:t> has made it possible to create a banner so easily. That's the case of </a:t>
            </a:r>
            <a:r>
              <a:rPr lang="en-US" sz="1200" b="0" i="0" kern="1200" dirty="0" err="1" smtClean="0">
                <a:solidFill>
                  <a:schemeClr val="tx1"/>
                </a:solidFill>
                <a:effectLst/>
                <a:latin typeface="+mn-lt"/>
                <a:ea typeface="+mn-ea"/>
                <a:cs typeface="+mn-cs"/>
              </a:rPr>
              <a:t>ML.Net</a:t>
            </a:r>
            <a:r>
              <a:rPr lang="en-US" sz="1200" b="0" i="0" kern="1200" dirty="0" smtClean="0">
                <a:solidFill>
                  <a:schemeClr val="tx1"/>
                </a:solidFill>
                <a:effectLst/>
                <a:latin typeface="+mn-lt"/>
                <a:ea typeface="+mn-ea"/>
                <a:cs typeface="+mn-cs"/>
              </a:rPr>
              <a:t> model builder as well. Currently the adoption to production environment is mostly on enterprise level. But in a while Machine Learning will become essential for any application.</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40</a:t>
            </a:fld>
            <a:endParaRPr lang="en-IN"/>
          </a:p>
        </p:txBody>
      </p:sp>
    </p:spTree>
    <p:extLst>
      <p:ext uri="{BB962C8B-B14F-4D97-AF65-F5344CB8AC3E}">
        <p14:creationId xmlns:p14="http://schemas.microsoft.com/office/powerpoint/2010/main" val="2307245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Problem owners</a:t>
            </a:r>
            <a:r>
              <a:rPr lang="en-IN" baseline="0" dirty="0" smtClean="0"/>
              <a:t> can drive the solution better and faster. The gaps will </a:t>
            </a:r>
            <a:r>
              <a:rPr lang="en-IN" baseline="0" smtClean="0"/>
              <a:t>be reduced.</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42</a:t>
            </a:fld>
            <a:endParaRPr lang="en-IN"/>
          </a:p>
        </p:txBody>
      </p:sp>
    </p:spTree>
    <p:extLst>
      <p:ext uri="{BB962C8B-B14F-4D97-AF65-F5344CB8AC3E}">
        <p14:creationId xmlns:p14="http://schemas.microsoft.com/office/powerpoint/2010/main" val="1478618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pre-trained models available that can be used in few</a:t>
            </a:r>
            <a:r>
              <a:rPr lang="en-GB" baseline="0" dirty="0" smtClean="0"/>
              <a:t> button clicks.</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44</a:t>
            </a:fld>
            <a:endParaRPr lang="en-IN"/>
          </a:p>
        </p:txBody>
      </p:sp>
    </p:spTree>
    <p:extLst>
      <p:ext uri="{BB962C8B-B14F-4D97-AF65-F5344CB8AC3E}">
        <p14:creationId xmlns:p14="http://schemas.microsoft.com/office/powerpoint/2010/main" val="3499583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Microsoft has decided to make Machine Learning accessible to .NET developers through ML.NET.</a:t>
            </a:r>
            <a:r>
              <a:rPr lang="en-GB" dirty="0" smtClean="0"/>
              <a:t/>
            </a:r>
            <a:br>
              <a:rPr lang="en-GB" dirty="0" smtClean="0"/>
            </a:br>
            <a:r>
              <a:rPr lang="en-GB" sz="1200" b="0" i="0" kern="1200" dirty="0" smtClean="0">
                <a:solidFill>
                  <a:schemeClr val="tx1"/>
                </a:solidFill>
                <a:effectLst/>
                <a:latin typeface="+mn-lt"/>
                <a:ea typeface="+mn-ea"/>
                <a:cs typeface="+mn-cs"/>
              </a:rPr>
              <a:t>ML.NET API is very simple and easy to learn. You can forget about large mathematical equations and implementations of algorithms.</a:t>
            </a:r>
          </a:p>
          <a:p>
            <a:endParaRPr lang="en-GB" sz="1200" b="0"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Diagram show the process of building models using ML.NET.</a:t>
            </a:r>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1. Prepare your data.</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2. Decide the algorithm to use.</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3. Train a model using the selected algorithm.</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4. Evaluate the model.</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5. Save the model.</a:t>
            </a:r>
            <a:br>
              <a:rPr lang="en-GB" sz="1200" b="0" i="0" kern="1200" dirty="0" smtClean="0">
                <a:solidFill>
                  <a:schemeClr val="tx1"/>
                </a:solidFill>
                <a:effectLst/>
                <a:latin typeface="+mn-lt"/>
                <a:ea typeface="+mn-ea"/>
                <a:cs typeface="+mn-cs"/>
              </a:rPr>
            </a:br>
            <a:r>
              <a:rPr lang="en-GB" sz="1200" b="0" i="0" kern="1200" dirty="0" smtClean="0">
                <a:solidFill>
                  <a:schemeClr val="tx1"/>
                </a:solidFill>
                <a:effectLst/>
                <a:latin typeface="+mn-lt"/>
                <a:ea typeface="+mn-ea"/>
                <a:cs typeface="+mn-cs"/>
              </a:rPr>
              <a:t>6. Use the saved model in your .NET applications.</a:t>
            </a:r>
          </a:p>
          <a:p>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47</a:t>
            </a:fld>
            <a:endParaRPr lang="en-IN"/>
          </a:p>
        </p:txBody>
      </p:sp>
    </p:spTree>
    <p:extLst>
      <p:ext uri="{BB962C8B-B14F-4D97-AF65-F5344CB8AC3E}">
        <p14:creationId xmlns:p14="http://schemas.microsoft.com/office/powerpoint/2010/main" val="392644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Change the colum</a:t>
            </a:r>
            <a:r>
              <a:rPr lang="en-GB" baseline="0" dirty="0" smtClean="0"/>
              <a:t>n names</a:t>
            </a:r>
            <a:endParaRPr lang="en-IN" dirty="0"/>
          </a:p>
        </p:txBody>
      </p:sp>
      <p:sp>
        <p:nvSpPr>
          <p:cNvPr id="4" name="Slide Number Placeholder 3"/>
          <p:cNvSpPr>
            <a:spLocks noGrp="1"/>
          </p:cNvSpPr>
          <p:nvPr>
            <p:ph type="sldNum" sz="quarter" idx="10"/>
          </p:nvPr>
        </p:nvSpPr>
        <p:spPr/>
        <p:txBody>
          <a:bodyPr/>
          <a:lstStyle/>
          <a:p>
            <a:fld id="{2C1C9A33-77BE-4742-8110-DE610CEEB0A5}" type="slidenum">
              <a:rPr lang="en-IN" smtClean="0"/>
              <a:t>49</a:t>
            </a:fld>
            <a:endParaRPr lang="en-IN"/>
          </a:p>
        </p:txBody>
      </p:sp>
    </p:spTree>
    <p:extLst>
      <p:ext uri="{BB962C8B-B14F-4D97-AF65-F5344CB8AC3E}">
        <p14:creationId xmlns:p14="http://schemas.microsoft.com/office/powerpoint/2010/main" val="2388763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51</a:t>
            </a:fld>
            <a:endParaRPr lang="en-IN"/>
          </a:p>
        </p:txBody>
      </p:sp>
    </p:spTree>
    <p:extLst>
      <p:ext uri="{BB962C8B-B14F-4D97-AF65-F5344CB8AC3E}">
        <p14:creationId xmlns:p14="http://schemas.microsoft.com/office/powerpoint/2010/main" val="2837179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3221055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396469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 would like to call</a:t>
            </a:r>
            <a:r>
              <a:rPr lang="en-IN" baseline="0" dirty="0" smtClean="0"/>
              <a:t> it as a Career than “JOB”</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8</a:t>
            </a:fld>
            <a:endParaRPr lang="en-IN"/>
          </a:p>
        </p:txBody>
      </p:sp>
    </p:spTree>
    <p:extLst>
      <p:ext uri="{BB962C8B-B14F-4D97-AF65-F5344CB8AC3E}">
        <p14:creationId xmlns:p14="http://schemas.microsoft.com/office/powerpoint/2010/main" val="320139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sz="1200" dirty="0"/>
              <a:t>Data science – With the history of </a:t>
            </a:r>
            <a:r>
              <a:rPr lang="en-IN" sz="1200" dirty="0" err="1"/>
              <a:t>gbs</a:t>
            </a:r>
            <a:r>
              <a:rPr lang="en-IN" sz="1200" dirty="0"/>
              <a:t> or tbs of trip data, bring up some fact / model that can predict the approximate time</a:t>
            </a:r>
          </a:p>
          <a:p>
            <a:pPr marL="0" indent="0">
              <a:buNone/>
            </a:pPr>
            <a:endParaRPr lang="en-IN" sz="1200" dirty="0"/>
          </a:p>
          <a:p>
            <a:pPr marL="0" indent="0">
              <a:buNone/>
            </a:pPr>
            <a:r>
              <a:rPr lang="en-IN" sz="1200" dirty="0"/>
              <a:t>Big Data – Use that model in each and every trip and show the value to user. i.e. Real VALUE that a customer expect.</a:t>
            </a:r>
          </a:p>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12</a:t>
            </a:fld>
            <a:endParaRPr lang="en-US"/>
          </a:p>
        </p:txBody>
      </p:sp>
    </p:spTree>
    <p:extLst>
      <p:ext uri="{BB962C8B-B14F-4D97-AF65-F5344CB8AC3E}">
        <p14:creationId xmlns:p14="http://schemas.microsoft.com/office/powerpoint/2010/main" val="1080400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Scientists and Machine Learning Engineers are working hard to recreate the sense of thought, hearing, speech and vision in machines. In the upcoming hour all we are going to see is around these features.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14</a:t>
            </a:fld>
            <a:endParaRPr lang="en-IN"/>
          </a:p>
        </p:txBody>
      </p:sp>
    </p:spTree>
    <p:extLst>
      <p:ext uri="{BB962C8B-B14F-4D97-AF65-F5344CB8AC3E}">
        <p14:creationId xmlns:p14="http://schemas.microsoft.com/office/powerpoint/2010/main" val="152408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Natural Language Processing</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17</a:t>
            </a:fld>
            <a:endParaRPr lang="en-IN"/>
          </a:p>
        </p:txBody>
      </p:sp>
    </p:spTree>
    <p:extLst>
      <p:ext uri="{BB962C8B-B14F-4D97-AF65-F5344CB8AC3E}">
        <p14:creationId xmlns:p14="http://schemas.microsoft.com/office/powerpoint/2010/main" val="144918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mn-lt"/>
                <a:ea typeface="+mn-ea"/>
                <a:cs typeface="+mn-cs"/>
              </a:rPr>
              <a:t>Machines </a:t>
            </a:r>
            <a:r>
              <a:rPr lang="en-US" dirty="0" smtClean="0"/>
              <a:t>match or overtake</a:t>
            </a:r>
            <a:r>
              <a:rPr lang="en-US" sz="800" kern="1200" dirty="0" smtClean="0">
                <a:solidFill>
                  <a:schemeClr val="tx1"/>
                </a:solidFill>
                <a:latin typeface="+mn-lt"/>
                <a:ea typeface="+mn-ea"/>
                <a:cs typeface="+mn-cs"/>
              </a:rPr>
              <a:t> human intelligence.</a:t>
            </a:r>
          </a:p>
          <a:p>
            <a:r>
              <a:rPr lang="en-US" sz="800" kern="1200" dirty="0" smtClean="0">
                <a:solidFill>
                  <a:schemeClr val="tx1"/>
                </a:solidFill>
                <a:latin typeface="+mn-lt"/>
                <a:ea typeface="+mn-ea"/>
                <a:cs typeface="+mn-cs"/>
              </a:rPr>
              <a:t>- Rescue</a:t>
            </a:r>
            <a:r>
              <a:rPr lang="en-US" sz="800" kern="1200" baseline="0" dirty="0" smtClean="0">
                <a:solidFill>
                  <a:schemeClr val="tx1"/>
                </a:solidFill>
                <a:latin typeface="+mn-lt"/>
                <a:ea typeface="+mn-ea"/>
                <a:cs typeface="+mn-cs"/>
              </a:rPr>
              <a:t> missions – Bore well, Mines.</a:t>
            </a:r>
            <a:endParaRPr lang="en-GB" dirty="0" smtClean="0"/>
          </a:p>
          <a:p>
            <a:r>
              <a:rPr lang="en-GB" dirty="0" smtClean="0"/>
              <a:t>- </a:t>
            </a:r>
          </a:p>
          <a:p>
            <a:r>
              <a:rPr lang="en-GB" dirty="0" smtClean="0"/>
              <a:t>- Consistent and Known Accuracy.</a:t>
            </a:r>
            <a:endParaRPr lang="en-IN" dirty="0"/>
          </a:p>
        </p:txBody>
      </p:sp>
      <p:sp>
        <p:nvSpPr>
          <p:cNvPr id="4" name="Slide Number Placeholder 3"/>
          <p:cNvSpPr>
            <a:spLocks noGrp="1"/>
          </p:cNvSpPr>
          <p:nvPr>
            <p:ph type="sldNum" sz="quarter" idx="10"/>
          </p:nvPr>
        </p:nvSpPr>
        <p:spPr/>
        <p:txBody>
          <a:bodyPr/>
          <a:lstStyle/>
          <a:p>
            <a:fld id="{7299D9CC-4768-4630-9158-F730469C181D}" type="slidenum">
              <a:rPr lang="en-IN" smtClean="0"/>
              <a:t>21</a:t>
            </a:fld>
            <a:endParaRPr lang="en-IN"/>
          </a:p>
        </p:txBody>
      </p:sp>
    </p:spTree>
    <p:extLst>
      <p:ext uri="{BB962C8B-B14F-4D97-AF65-F5344CB8AC3E}">
        <p14:creationId xmlns:p14="http://schemas.microsoft.com/office/powerpoint/2010/main" val="3546997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E4255692-47A7-415F-BF26-F5276FECF01E}"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378188709"/>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06735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E4255692-47A7-415F-BF26-F5276FECF01E}"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10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97995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D0FEE6E8-D2D4-46DE-BF27-AF15CA8D6CDD}" type="datetimeFigureOut">
              <a:rPr lang="en-IN" smtClean="0"/>
              <a:t>02-03-2021</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E4255692-47A7-415F-BF26-F5276FECF01E}"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31553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07744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FEE6E8-D2D4-46DE-BF27-AF15CA8D6CDD}" type="datetimeFigureOut">
              <a:rPr lang="en-IN" smtClean="0"/>
              <a:t>02-03-2021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83522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FEE6E8-D2D4-46DE-BF27-AF15CA8D6CDD}" type="datetimeFigureOut">
              <a:rPr lang="en-IN" smtClean="0"/>
              <a:t>02-03-2021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128357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D0FEE6E8-D2D4-46DE-BF27-AF15CA8D6CDD}" type="datetimeFigureOut">
              <a:rPr lang="en-IN" smtClean="0"/>
              <a:t>02-03-2021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255692-47A7-415F-BF26-F5276FECF01E}" type="slidenum">
              <a:rPr lang="en-IN" smtClean="0"/>
              <a:t>‹#›</a:t>
            </a:fld>
            <a:endParaRPr lang="en-IN"/>
          </a:p>
        </p:txBody>
      </p:sp>
    </p:spTree>
    <p:extLst>
      <p:ext uri="{BB962C8B-B14F-4D97-AF65-F5344CB8AC3E}">
        <p14:creationId xmlns:p14="http://schemas.microsoft.com/office/powerpoint/2010/main" val="2726382792"/>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2291474746"/>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D0FEE6E8-D2D4-46DE-BF27-AF15CA8D6CDD}" type="datetimeFigureOut">
              <a:rPr lang="en-IN" smtClean="0"/>
              <a:t>02-03-2021</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E4255692-47A7-415F-BF26-F5276FECF01E}" type="slidenum">
              <a:rPr lang="en-IN" smtClean="0"/>
              <a:t>‹#›</a:t>
            </a:fld>
            <a:endParaRPr lang="en-IN"/>
          </a:p>
        </p:txBody>
      </p:sp>
    </p:spTree>
    <p:extLst>
      <p:ext uri="{BB962C8B-B14F-4D97-AF65-F5344CB8AC3E}">
        <p14:creationId xmlns:p14="http://schemas.microsoft.com/office/powerpoint/2010/main" val="1883623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D0FEE6E8-D2D4-46DE-BF27-AF15CA8D6CDD}" type="datetimeFigureOut">
              <a:rPr lang="en-IN" smtClean="0"/>
              <a:t>02-03-2021</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E4255692-47A7-415F-BF26-F5276FECF01E}"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349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Layout" Target="../slideLayouts/slideLayout9.xml"/><Relationship Id="rId15" Type="http://schemas.openxmlformats.org/officeDocument/2006/relationships/image" Target="../media/image3.png"/><Relationship Id="rId14" Type="http://schemas.openxmlformats.org/officeDocument/2006/relationships/image" Target="../media/image270.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6.png"/><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png"/><Relationship Id="rId7" Type="http://schemas.openxmlformats.org/officeDocument/2006/relationships/diagramColors" Target="../diagrams/colors8.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linkedin.com/posts/premkumar-ramakrishnan_mothertong-tamil-tamilnadu-ugcPost-6636238636713111553-C2I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t>Applications of AI </a:t>
            </a:r>
            <a:r>
              <a:rPr lang="en-US" sz="4000" b="1" dirty="0" smtClean="0"/>
              <a:t>and </a:t>
            </a:r>
            <a:r>
              <a:rPr lang="en-US" sz="4000" b="1" dirty="0" smtClean="0"/>
              <a:t>ML in real world</a:t>
            </a:r>
            <a:r>
              <a:rPr lang="en-US" sz="4000" b="1" dirty="0"/>
              <a:t/>
            </a:r>
            <a:br>
              <a:rPr lang="en-US" sz="4000" b="1" dirty="0"/>
            </a:br>
            <a:endParaRPr lang="en-IN" sz="4000" dirty="0"/>
          </a:p>
        </p:txBody>
      </p:sp>
      <p:sp>
        <p:nvSpPr>
          <p:cNvPr id="3" name="Subtitle 2"/>
          <p:cNvSpPr>
            <a:spLocks noGrp="1"/>
          </p:cNvSpPr>
          <p:nvPr>
            <p:ph type="subTitle" idx="1"/>
          </p:nvPr>
        </p:nvSpPr>
        <p:spPr>
          <a:xfrm>
            <a:off x="7920752" y="4669954"/>
            <a:ext cx="3793678" cy="1202035"/>
          </a:xfrm>
        </p:spPr>
        <p:txBody>
          <a:bodyPr>
            <a:normAutofit/>
          </a:bodyPr>
          <a:lstStyle/>
          <a:p>
            <a:r>
              <a:rPr lang="en-US" b="1" dirty="0" smtClean="0"/>
              <a:t>March 2, </a:t>
            </a:r>
            <a:r>
              <a:rPr lang="en-US" b="1" dirty="0" smtClean="0"/>
              <a:t>2020</a:t>
            </a:r>
          </a:p>
          <a:p>
            <a:r>
              <a:rPr lang="en-US" b="1" dirty="0" err="1" smtClean="0"/>
              <a:t>Inlustro</a:t>
            </a:r>
            <a:endParaRPr lang="en-US" b="1" dirty="0" smtClean="0"/>
          </a:p>
        </p:txBody>
      </p:sp>
    </p:spTree>
    <p:extLst>
      <p:ext uri="{BB962C8B-B14F-4D97-AF65-F5344CB8AC3E}">
        <p14:creationId xmlns:p14="http://schemas.microsoft.com/office/powerpoint/2010/main" val="593652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4556D15-CA9A-453F-86B5-B760006B73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55" y="365760"/>
            <a:ext cx="12131344" cy="6096000"/>
          </a:xfrm>
          <a:prstGeom prst="rect">
            <a:avLst/>
          </a:prstGeom>
          <a:ln>
            <a:noFill/>
          </a:ln>
        </p:spPr>
      </p:pic>
      <p:sp>
        <p:nvSpPr>
          <p:cNvPr id="11" name="Rectangle 10"/>
          <p:cNvSpPr/>
          <p:nvPr/>
        </p:nvSpPr>
        <p:spPr>
          <a:xfrm>
            <a:off x="4106174" y="2725947"/>
            <a:ext cx="3830128" cy="134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2896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Primary skillset for any role in Data</a:t>
            </a:r>
            <a:endParaRPr lang="en-IN" dirty="0"/>
          </a:p>
        </p:txBody>
      </p:sp>
      <p:sp>
        <p:nvSpPr>
          <p:cNvPr id="3" name="Content Placeholder 2"/>
          <p:cNvSpPr>
            <a:spLocks noGrp="1"/>
          </p:cNvSpPr>
          <p:nvPr>
            <p:ph idx="1"/>
          </p:nvPr>
        </p:nvSpPr>
        <p:spPr/>
        <p:txBody>
          <a:bodyPr/>
          <a:lstStyle/>
          <a:p>
            <a:r>
              <a:rPr lang="en-IN" dirty="0" smtClean="0"/>
              <a:t>SQL</a:t>
            </a:r>
          </a:p>
          <a:p>
            <a:r>
              <a:rPr lang="en-IN" dirty="0" smtClean="0"/>
              <a:t>Communication</a:t>
            </a:r>
          </a:p>
          <a:p>
            <a:r>
              <a:rPr lang="en-IN" dirty="0" smtClean="0"/>
              <a:t>Understand the Domain (Industry / Department)</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2192021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2BE6-3AFC-40B0-BE96-E4F488820BA8}"/>
              </a:ext>
            </a:extLst>
          </p:cNvPr>
          <p:cNvSpPr>
            <a:spLocks noGrp="1"/>
          </p:cNvSpPr>
          <p:nvPr>
            <p:ph type="title"/>
          </p:nvPr>
        </p:nvSpPr>
        <p:spPr>
          <a:xfrm>
            <a:off x="838201" y="365125"/>
            <a:ext cx="4827104" cy="1325563"/>
          </a:xfrm>
        </p:spPr>
        <p:txBody>
          <a:bodyPr>
            <a:normAutofit fontScale="90000"/>
          </a:bodyPr>
          <a:lstStyle/>
          <a:p>
            <a:r>
              <a:rPr lang="en-IN" sz="4200" dirty="0"/>
              <a:t>Which one a user would Like?</a:t>
            </a:r>
          </a:p>
        </p:txBody>
      </p:sp>
      <p:sp>
        <p:nvSpPr>
          <p:cNvPr id="3" name="Content Placeholder 2">
            <a:extLst>
              <a:ext uri="{FF2B5EF4-FFF2-40B4-BE49-F238E27FC236}">
                <a16:creationId xmlns:a16="http://schemas.microsoft.com/office/drawing/2014/main" id="{BD4D6728-4728-4E33-A034-BC886FD3D552}"/>
              </a:ext>
            </a:extLst>
          </p:cNvPr>
          <p:cNvSpPr>
            <a:spLocks noGrp="1"/>
          </p:cNvSpPr>
          <p:nvPr>
            <p:ph idx="1"/>
          </p:nvPr>
        </p:nvSpPr>
        <p:spPr>
          <a:xfrm>
            <a:off x="1717590" y="2914550"/>
            <a:ext cx="4793192" cy="3211341"/>
          </a:xfrm>
        </p:spPr>
        <p:txBody>
          <a:bodyPr>
            <a:normAutofit/>
          </a:bodyPr>
          <a:lstStyle/>
          <a:p>
            <a:pPr marL="457200" indent="-457200">
              <a:buFont typeface="+mj-lt"/>
              <a:buAutoNum type="arabicPeriod"/>
            </a:pPr>
            <a:r>
              <a:rPr lang="en-IN" dirty="0"/>
              <a:t>Where is my driver?</a:t>
            </a:r>
          </a:p>
          <a:p>
            <a:pPr lvl="1"/>
            <a:r>
              <a:rPr lang="en-IN" dirty="0"/>
              <a:t>Just real time.</a:t>
            </a:r>
          </a:p>
          <a:p>
            <a:pPr marL="457200" indent="-457200">
              <a:buFont typeface="+mj-lt"/>
              <a:buAutoNum type="arabicPeriod"/>
            </a:pPr>
            <a:endParaRPr lang="en-IN" dirty="0"/>
          </a:p>
          <a:p>
            <a:pPr marL="457200" indent="-457200">
              <a:buFont typeface="+mj-lt"/>
              <a:buAutoNum type="arabicPeriod"/>
            </a:pPr>
            <a:r>
              <a:rPr lang="en-IN" dirty="0"/>
              <a:t>When will my driver get here?</a:t>
            </a:r>
          </a:p>
          <a:p>
            <a:pPr lvl="1"/>
            <a:r>
              <a:rPr lang="en-IN" dirty="0"/>
              <a:t>Real time combined with historical data.</a:t>
            </a:r>
          </a:p>
          <a:p>
            <a:pPr lvl="1"/>
            <a:r>
              <a:rPr lang="en-IN" dirty="0"/>
              <a:t>The Business  (winning) touch.</a:t>
            </a:r>
          </a:p>
          <a:p>
            <a:pPr lvl="1"/>
            <a:endParaRPr lang="en-IN" dirty="0"/>
          </a:p>
        </p:txBody>
      </p:sp>
      <p:pic>
        <p:nvPicPr>
          <p:cNvPr id="4" name="Picture 3">
            <a:extLst>
              <a:ext uri="{FF2B5EF4-FFF2-40B4-BE49-F238E27FC236}">
                <a16:creationId xmlns:a16="http://schemas.microsoft.com/office/drawing/2014/main" id="{09CADBD1-416E-4866-A9F4-F9840E211052}"/>
              </a:ext>
            </a:extLst>
          </p:cNvPr>
          <p:cNvPicPr>
            <a:picLocks noChangeAspect="1"/>
          </p:cNvPicPr>
          <p:nvPr/>
        </p:nvPicPr>
        <p:blipFill rotWithShape="1">
          <a:blip r:embed="rId3"/>
          <a:srcRect t="14380" r="-4" b="11221"/>
          <a:stretch/>
        </p:blipFill>
        <p:spPr>
          <a:xfrm>
            <a:off x="6625289" y="1158728"/>
            <a:ext cx="2725903" cy="3511644"/>
          </a:xfrm>
          <a:prstGeom prst="rect">
            <a:avLst/>
          </a:prstGeom>
        </p:spPr>
      </p:pic>
      <p:pic>
        <p:nvPicPr>
          <p:cNvPr id="5" name="Picture 4">
            <a:extLst>
              <a:ext uri="{FF2B5EF4-FFF2-40B4-BE49-F238E27FC236}">
                <a16:creationId xmlns:a16="http://schemas.microsoft.com/office/drawing/2014/main" id="{1CEB0B7C-4872-454F-BE0C-AB3323D15A18}"/>
              </a:ext>
            </a:extLst>
          </p:cNvPr>
          <p:cNvPicPr>
            <a:picLocks noChangeAspect="1"/>
          </p:cNvPicPr>
          <p:nvPr/>
        </p:nvPicPr>
        <p:blipFill rotWithShape="1">
          <a:blip r:embed="rId4"/>
          <a:srcRect t="6482" r="1" b="233"/>
          <a:stretch/>
        </p:blipFill>
        <p:spPr>
          <a:xfrm>
            <a:off x="9465700" y="2661434"/>
            <a:ext cx="2241661" cy="3717575"/>
          </a:xfrm>
          <a:prstGeom prst="rect">
            <a:avLst/>
          </a:prstGeom>
        </p:spPr>
      </p:pic>
      <p:cxnSp>
        <p:nvCxnSpPr>
          <p:cNvPr id="7" name="Straight Arrow Connector 6"/>
          <p:cNvCxnSpPr/>
          <p:nvPr/>
        </p:nvCxnSpPr>
        <p:spPr>
          <a:xfrm flipV="1">
            <a:off x="4213654" y="2914550"/>
            <a:ext cx="2922140" cy="483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27095" y="5103341"/>
            <a:ext cx="4420094" cy="24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870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655320" y="2372497"/>
            <a:ext cx="2834640" cy="3514122"/>
          </a:xfrm>
        </p:spPr>
        <p:txBody>
          <a:bodyPr vert="horz" lIns="91440" tIns="45720" rIns="91440" bIns="45720" rtlCol="0" anchor="ctr">
            <a:normAutofit fontScale="90000"/>
          </a:bodyPr>
          <a:lstStyle/>
          <a:p>
            <a:r>
              <a:rPr lang="en-US" sz="4000" kern="1200" dirty="0">
                <a:solidFill>
                  <a:schemeClr val="tx1"/>
                </a:solidFill>
                <a:latin typeface="+mj-lt"/>
                <a:ea typeface="+mj-ea"/>
                <a:cs typeface="+mj-cs"/>
              </a:rPr>
              <a:t>Features make humans different from machines</a:t>
            </a: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848621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838200" y="2261286"/>
            <a:ext cx="3374136" cy="3863794"/>
          </a:xfrm>
        </p:spPr>
        <p:txBody>
          <a:bodyPr vert="horz" lIns="91440" tIns="45720" rIns="91440" bIns="45720" rtlCol="0" anchor="ctr">
            <a:normAutofit/>
          </a:bodyPr>
          <a:lstStyle/>
          <a:p>
            <a:r>
              <a:rPr lang="en-US" kern="1200" dirty="0">
                <a:solidFill>
                  <a:schemeClr val="tx1"/>
                </a:solidFill>
                <a:latin typeface="+mj-lt"/>
                <a:ea typeface="+mj-ea"/>
                <a:cs typeface="+mj-cs"/>
              </a:rPr>
              <a:t>Nowadays you can see these in Machines</a:t>
            </a:r>
          </a:p>
        </p:txBody>
      </p:sp>
      <p:graphicFrame>
        <p:nvGraphicFramePr>
          <p:cNvPr id="5"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622152723"/>
              </p:ext>
            </p:extLst>
          </p:nvPr>
        </p:nvGraphicFramePr>
        <p:xfrm>
          <a:off x="5226908" y="429030"/>
          <a:ext cx="6267100" cy="5489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425475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Examples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320954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1712327" y="3431405"/>
            <a:ext cx="3363974" cy="1607060"/>
          </a:xfrm>
          <a:noFill/>
          <a:ln w="19050">
            <a:solidFill>
              <a:schemeClr val="tx1"/>
            </a:solidFill>
          </a:ln>
        </p:spPr>
        <p:txBody>
          <a:bodyPr wrap="square" anchor="ctr">
            <a:normAutofit/>
          </a:bodyPr>
          <a:lstStyle/>
          <a:p>
            <a:pPr algn="ctr"/>
            <a:r>
              <a:rPr lang="en-IN" sz="2800"/>
              <a:t>Thought </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5498179" y="484996"/>
            <a:ext cx="6250770" cy="1533124"/>
          </a:xfrm>
        </p:spPr>
        <p:txBody>
          <a:bodyPr>
            <a:normAutofit/>
          </a:bodyPr>
          <a:lstStyle/>
          <a:p>
            <a:pPr marL="0" indent="0">
              <a:buNone/>
            </a:pPr>
            <a:r>
              <a:rPr lang="en-IN" sz="2000" dirty="0"/>
              <a:t>Facebook </a:t>
            </a:r>
            <a:r>
              <a:rPr lang="en-IN" sz="2000" dirty="0" smtClean="0"/>
              <a:t>recognize faces </a:t>
            </a:r>
            <a:r>
              <a:rPr lang="en-IN" sz="2000" dirty="0"/>
              <a:t>like a </a:t>
            </a:r>
            <a:r>
              <a:rPr lang="en-IN" sz="2000" dirty="0" smtClean="0"/>
              <a:t>human </a:t>
            </a:r>
            <a:r>
              <a:rPr lang="en-IN" sz="2000" dirty="0"/>
              <a:t>and suggests auto-tag while uploading a picture.</a:t>
            </a:r>
          </a:p>
          <a:p>
            <a:endParaRPr lang="en-IN" sz="2000" dirty="0"/>
          </a:p>
        </p:txBody>
      </p:sp>
      <p:pic>
        <p:nvPicPr>
          <p:cNvPr id="1026" name="Picture 2">
            <a:extLst>
              <a:ext uri="{FF2B5EF4-FFF2-40B4-BE49-F238E27FC236}">
                <a16:creationId xmlns:a16="http://schemas.microsoft.com/office/drawing/2014/main" id="{A046FA4E-D416-4883-9543-372AA62EA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2" r="2019"/>
          <a:stretch/>
        </p:blipFill>
        <p:spPr bwMode="auto">
          <a:xfrm>
            <a:off x="5498180" y="2416204"/>
            <a:ext cx="6250769" cy="36374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59973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1835893" y="3687444"/>
            <a:ext cx="3363974" cy="1607060"/>
          </a:xfrm>
          <a:noFill/>
          <a:ln w="19050">
            <a:solidFill>
              <a:schemeClr val="tx1"/>
            </a:solidFill>
          </a:ln>
        </p:spPr>
        <p:txBody>
          <a:bodyPr wrap="square" anchor="ctr">
            <a:normAutofit/>
          </a:bodyPr>
          <a:lstStyle/>
          <a:p>
            <a:pPr algn="ctr"/>
            <a:r>
              <a:rPr lang="en-IN" sz="2800" dirty="0" smtClean="0"/>
              <a:t>Hear &amp; Respond</a:t>
            </a:r>
            <a:endParaRPr lang="en-IN" sz="2800" dirty="0"/>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5498179" y="559542"/>
            <a:ext cx="2488039" cy="1533124"/>
          </a:xfrm>
        </p:spPr>
        <p:txBody>
          <a:bodyPr>
            <a:normAutofit/>
          </a:bodyPr>
          <a:lstStyle/>
          <a:p>
            <a:r>
              <a:rPr lang="en-IN" sz="2000" dirty="0"/>
              <a:t>Google </a:t>
            </a:r>
            <a:r>
              <a:rPr lang="en-IN" sz="2000" dirty="0" smtClean="0"/>
              <a:t>Assistant</a:t>
            </a:r>
            <a:endParaRPr lang="en-IN" sz="2000" dirty="0"/>
          </a:p>
          <a:p>
            <a:r>
              <a:rPr lang="en-IN" sz="2000" dirty="0" smtClean="0"/>
              <a:t>Alexa</a:t>
            </a:r>
          </a:p>
          <a:p>
            <a:r>
              <a:rPr lang="en-GB" dirty="0" smtClean="0"/>
              <a:t>Siri</a:t>
            </a:r>
            <a:endParaRPr lang="en-IN" sz="2000" dirty="0"/>
          </a:p>
        </p:txBody>
      </p:sp>
      <p:pic>
        <p:nvPicPr>
          <p:cNvPr id="2050" name="Picture 2">
            <a:extLst>
              <a:ext uri="{FF2B5EF4-FFF2-40B4-BE49-F238E27FC236}">
                <a16:creationId xmlns:a16="http://schemas.microsoft.com/office/drawing/2014/main" id="{B5AC4357-EF4C-43FA-8260-3702097C27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98179" y="2928282"/>
            <a:ext cx="6250769" cy="31253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884939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2C3E3-EEAC-4C60-AB86-FB9C091DBBA2}"/>
              </a:ext>
            </a:extLst>
          </p:cNvPr>
          <p:cNvSpPr>
            <a:spLocks noGrp="1"/>
          </p:cNvSpPr>
          <p:nvPr>
            <p:ph type="title"/>
          </p:nvPr>
        </p:nvSpPr>
        <p:spPr>
          <a:xfrm>
            <a:off x="2347147" y="3803505"/>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C43CABCA-7C5C-431E-BC45-AAC2C8121ADE}"/>
              </a:ext>
            </a:extLst>
          </p:cNvPr>
          <p:cNvSpPr>
            <a:spLocks noGrp="1"/>
          </p:cNvSpPr>
          <p:nvPr>
            <p:ph sz="half" idx="1"/>
          </p:nvPr>
        </p:nvSpPr>
        <p:spPr>
          <a:xfrm>
            <a:off x="5711121" y="450937"/>
            <a:ext cx="2380693" cy="1541521"/>
          </a:xfrm>
        </p:spPr>
        <p:txBody>
          <a:bodyPr vert="horz" lIns="91440" tIns="45720" rIns="91440" bIns="45720" rtlCol="0">
            <a:normAutofit/>
          </a:bodyPr>
          <a:lstStyle/>
          <a:p>
            <a:r>
              <a:rPr lang="en-US" sz="2000" dirty="0" smtClean="0"/>
              <a:t>Surveillance</a:t>
            </a:r>
            <a:endParaRPr lang="en-US" sz="2000" dirty="0"/>
          </a:p>
          <a:p>
            <a:r>
              <a:rPr lang="en-US" sz="2000" dirty="0"/>
              <a:t>Capturing traffic violations</a:t>
            </a:r>
          </a:p>
        </p:txBody>
      </p:sp>
      <p:pic>
        <p:nvPicPr>
          <p:cNvPr id="5" name="Picture 4">
            <a:extLst>
              <a:ext uri="{FF2B5EF4-FFF2-40B4-BE49-F238E27FC236}">
                <a16:creationId xmlns:a16="http://schemas.microsoft.com/office/drawing/2014/main" id="{38F1A026-E961-4CAB-8E90-A5BF96BF25A9}"/>
              </a:ext>
            </a:extLst>
          </p:cNvPr>
          <p:cNvPicPr>
            <a:picLocks noChangeAspect="1"/>
          </p:cNvPicPr>
          <p:nvPr/>
        </p:nvPicPr>
        <p:blipFill>
          <a:blip r:embed="rId2"/>
          <a:stretch>
            <a:fillRect/>
          </a:stretch>
        </p:blipFill>
        <p:spPr>
          <a:xfrm>
            <a:off x="5711122" y="2638043"/>
            <a:ext cx="6250769" cy="393798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500631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outhdreamz.com/wp-content/uploads/2010/11/endhiran-2.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396" b="1396"/>
          <a:stretch>
            <a:fillRect/>
          </a:stretch>
        </p:blipFill>
        <p:spPr bwMode="auto">
          <a:xfrm>
            <a:off x="4089349" y="0"/>
            <a:ext cx="810265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descr="Smiling Face with No Fill"/>
          <p:cNvSpPr/>
          <p:nvPr/>
        </p:nvSpPr>
        <p:spPr>
          <a:xfrm>
            <a:off x="2280240" y="2814093"/>
            <a:ext cx="740390" cy="740390"/>
          </a:xfrm>
          <a:prstGeom prst="rect">
            <a:avLst/>
          </a:prstGeom>
          <a:blipFill>
            <a:blip r:embed="rId3" cstate="print">
              <a:extLst>
                <a:ext uri="{28A0092B-C50C-407E-A947-70E740481C1C}">
                  <a14:useLocalDpi xmlns:a14="http://schemas.microsoft.com/office/drawing/2010/main" val="0"/>
                </a:ext>
                <a:ext uri="{96DAC541-7B7A-43D3-8B79-37D633B846F1}">
                  <asvg:svgBlip xmlns:lc="http://schemas.openxmlformats.org/drawingml/2006/lockedCanvas" xmlns="" xmlns:asvg="http://schemas.microsoft.com/office/drawing/2016/SVG/main" xmlns:dgm="http://schemas.openxmlformats.org/drawingml/2006/diagram" r:embed="rId1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7" name="Group 6"/>
          <p:cNvGrpSpPr/>
          <p:nvPr/>
        </p:nvGrpSpPr>
        <p:grpSpPr>
          <a:xfrm>
            <a:off x="1827779" y="3862862"/>
            <a:ext cx="1645312" cy="658125"/>
            <a:chOff x="4836765" y="3984286"/>
            <a:chExt cx="1645312" cy="658125"/>
          </a:xfrm>
        </p:grpSpPr>
        <p:sp>
          <p:nvSpPr>
            <p:cNvPr id="8" name="Rectangle 7"/>
            <p:cNvSpPr/>
            <p:nvPr/>
          </p:nvSpPr>
          <p:spPr>
            <a:xfrm>
              <a:off x="4836765" y="3984286"/>
              <a:ext cx="1645312" cy="6581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p:cNvSpPr txBox="1"/>
            <p:nvPr/>
          </p:nvSpPr>
          <p:spPr>
            <a:xfrm>
              <a:off x="4836765" y="3984286"/>
              <a:ext cx="1645312" cy="65812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66800">
                <a:lnSpc>
                  <a:spcPct val="100000"/>
                </a:lnSpc>
                <a:spcBef>
                  <a:spcPct val="0"/>
                </a:spcBef>
                <a:spcAft>
                  <a:spcPct val="35000"/>
                </a:spcAft>
              </a:pPr>
              <a:r>
                <a:rPr lang="en-US" sz="6000" kern="1200"/>
                <a:t>Feel</a:t>
              </a:r>
            </a:p>
          </p:txBody>
        </p:sp>
      </p:grpSp>
      <p:pic>
        <p:nvPicPr>
          <p:cNvPr id="10" name="Picture 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590730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1019" y="1396181"/>
            <a:ext cx="924233" cy="951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8489014" y="1396181"/>
            <a:ext cx="3230625" cy="514620"/>
          </a:xfrm>
        </p:spPr>
        <p:txBody>
          <a:bodyPr/>
          <a:lstStyle/>
          <a:p>
            <a:r>
              <a:rPr lang="en-IN" sz="2800" dirty="0" smtClean="0"/>
              <a:t>Dinesh Kumar P</a:t>
            </a:r>
            <a:endParaRPr lang="en-IN"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t="3543" b="3543"/>
          <a:stretch>
            <a:fillRect/>
          </a:stretch>
        </p:blipFill>
        <p:spPr/>
      </p:pic>
      <p:sp>
        <p:nvSpPr>
          <p:cNvPr id="4" name="Text Placeholder 3"/>
          <p:cNvSpPr>
            <a:spLocks noGrp="1"/>
          </p:cNvSpPr>
          <p:nvPr>
            <p:ph type="body" sz="half" idx="2"/>
          </p:nvPr>
        </p:nvSpPr>
        <p:spPr>
          <a:xfrm>
            <a:off x="8489014" y="1942773"/>
            <a:ext cx="3227832" cy="1308715"/>
          </a:xfrm>
        </p:spPr>
        <p:txBody>
          <a:bodyPr>
            <a:normAutofit/>
          </a:bodyPr>
          <a:lstStyle/>
          <a:p>
            <a:r>
              <a:rPr lang="en-IN" sz="1800" dirty="0" smtClean="0"/>
              <a:t>Product Manager,</a:t>
            </a:r>
          </a:p>
          <a:p>
            <a:r>
              <a:rPr lang="en-IN" sz="1800" dirty="0" smtClean="0"/>
              <a:t>Reports &amp; Analytics Squad,</a:t>
            </a:r>
          </a:p>
          <a:p>
            <a:endParaRPr lang="en-IN" sz="1800"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1018" y="2951030"/>
            <a:ext cx="1581912" cy="300458"/>
          </a:xfrm>
          <a:prstGeom prst="rect">
            <a:avLst/>
          </a:prstGeom>
        </p:spPr>
      </p:pic>
      <p:sp>
        <p:nvSpPr>
          <p:cNvPr id="6" name="Rectangle 5"/>
          <p:cNvSpPr/>
          <p:nvPr/>
        </p:nvSpPr>
        <p:spPr>
          <a:xfrm>
            <a:off x="8489014" y="3798080"/>
            <a:ext cx="3022405" cy="646331"/>
          </a:xfrm>
          <a:prstGeom prst="rect">
            <a:avLst/>
          </a:prstGeom>
        </p:spPr>
        <p:txBody>
          <a:bodyPr wrap="square">
            <a:spAutoFit/>
          </a:bodyPr>
          <a:lstStyle/>
          <a:p>
            <a:r>
              <a:rPr lang="en-IN" dirty="0">
                <a:solidFill>
                  <a:srgbClr val="C00000"/>
                </a:solidFill>
              </a:rPr>
              <a:t>https://</a:t>
            </a:r>
            <a:r>
              <a:rPr lang="en-IN" dirty="0" smtClean="0">
                <a:solidFill>
                  <a:srgbClr val="C00000"/>
                </a:solidFill>
              </a:rPr>
              <a:t>www.linkedin.com/in/</a:t>
            </a:r>
            <a:r>
              <a:rPr lang="en-IN" b="1" dirty="0" smtClean="0">
                <a:solidFill>
                  <a:srgbClr val="C00000"/>
                </a:solidFill>
              </a:rPr>
              <a:t>dinesh-kumar-prabakaran </a:t>
            </a:r>
            <a:endParaRPr lang="en-IN" dirty="0">
              <a:solidFill>
                <a:srgbClr val="C00000"/>
              </a:solidFill>
            </a:endParaRPr>
          </a:p>
        </p:txBody>
      </p:sp>
    </p:spTree>
    <p:extLst>
      <p:ext uri="{BB962C8B-B14F-4D97-AF65-F5344CB8AC3E}">
        <p14:creationId xmlns:p14="http://schemas.microsoft.com/office/powerpoint/2010/main" val="4148752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11477" y="2400448"/>
            <a:ext cx="9144000" cy="2764028"/>
          </a:xfrm>
        </p:spPr>
        <p:txBody>
          <a:bodyPr vert="horz" lIns="91440" tIns="45720" rIns="91440" bIns="45720" rtlCol="0" anchor="ctr">
            <a:normAutofit fontScale="90000"/>
          </a:bodyPr>
          <a:lstStyle/>
          <a:p>
            <a:pPr algn="ctr"/>
            <a:r>
              <a:rPr lang="en-US" sz="4800" dirty="0"/>
              <a:t>H</a:t>
            </a:r>
            <a:r>
              <a:rPr lang="en-US" sz="4800" kern="1200" dirty="0" smtClean="0">
                <a:solidFill>
                  <a:schemeClr val="tx1"/>
                </a:solidFill>
              </a:rPr>
              <a:t>uman’s </a:t>
            </a:r>
            <a:r>
              <a:rPr lang="en-US" sz="4800" kern="1200" dirty="0">
                <a:solidFill>
                  <a:schemeClr val="tx1"/>
                </a:solidFill>
              </a:rPr>
              <a:t>features </a:t>
            </a:r>
            <a:r>
              <a:rPr lang="en-US" sz="4800" kern="1200" dirty="0" smtClean="0">
                <a:solidFill>
                  <a:schemeClr val="tx1"/>
                </a:solidFill>
              </a:rPr>
              <a:t>into machines</a:t>
            </a:r>
            <a:r>
              <a:rPr lang="en-US" sz="4800" dirty="0" smtClean="0"/>
              <a:t>.</a:t>
            </a:r>
            <a:br>
              <a:rPr lang="en-US" sz="4800" dirty="0" smtClean="0"/>
            </a:br>
            <a:r>
              <a:rPr lang="en-US" sz="6700" dirty="0" smtClean="0"/>
              <a:t/>
            </a:r>
            <a:br>
              <a:rPr lang="en-US" sz="6700" dirty="0" smtClean="0"/>
            </a:br>
            <a:r>
              <a:rPr lang="en-US" sz="6700" dirty="0" smtClean="0"/>
              <a:t>WHY?</a:t>
            </a:r>
            <a:endParaRPr lang="en-US" sz="6700" kern="1200" dirty="0">
              <a:solidFill>
                <a:schemeClr val="tx1"/>
              </a:solidFill>
              <a:latin typeface="+mj-lt"/>
              <a:ea typeface="+mj-ea"/>
              <a:cs typeface="+mj-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938898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8B116030-10D7-4304-997E-BFC10DA85300}"/>
              </a:ext>
            </a:extLst>
          </p:cNvPr>
          <p:cNvGraphicFramePr>
            <a:graphicFrameLocks noGrp="1"/>
          </p:cNvGraphicFramePr>
          <p:nvPr>
            <p:ph sz="half" idx="2"/>
            <p:extLst>
              <p:ext uri="{D42A27DB-BD31-4B8C-83A1-F6EECF244321}">
                <p14:modId xmlns:p14="http://schemas.microsoft.com/office/powerpoint/2010/main" val="767727557"/>
              </p:ext>
            </p:extLst>
          </p:nvPr>
        </p:nvGraphicFramePr>
        <p:xfrm>
          <a:off x="4171167" y="2480154"/>
          <a:ext cx="7185681" cy="3995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5" name="Title 1"/>
          <p:cNvSpPr>
            <a:spLocks noGrp="1"/>
          </p:cNvSpPr>
          <p:nvPr>
            <p:ph type="title"/>
          </p:nvPr>
        </p:nvSpPr>
        <p:spPr>
          <a:xfrm>
            <a:off x="2933700" y="568345"/>
            <a:ext cx="8770571" cy="1560716"/>
          </a:xfrm>
        </p:spPr>
        <p:txBody>
          <a:bodyPr/>
          <a:lstStyle/>
          <a:p>
            <a:r>
              <a:rPr lang="en-US" dirty="0">
                <a:solidFill>
                  <a:schemeClr val="tx1"/>
                </a:solidFill>
              </a:rPr>
              <a:t>Machines </a:t>
            </a:r>
            <a:r>
              <a:rPr lang="en-US" dirty="0"/>
              <a:t>match or overtake</a:t>
            </a:r>
            <a:r>
              <a:rPr lang="en-US" dirty="0">
                <a:solidFill>
                  <a:schemeClr val="tx1"/>
                </a:solidFill>
              </a:rPr>
              <a:t> human </a:t>
            </a:r>
            <a:r>
              <a:rPr lang="en-US" dirty="0" smtClean="0">
                <a:solidFill>
                  <a:schemeClr val="tx1"/>
                </a:solidFill>
              </a:rPr>
              <a:t>intelligence?</a:t>
            </a:r>
            <a:endParaRPr lang="en-IN" dirty="0"/>
          </a:p>
        </p:txBody>
      </p:sp>
    </p:spTree>
    <p:extLst>
      <p:ext uri="{BB962C8B-B14F-4D97-AF65-F5344CB8AC3E}">
        <p14:creationId xmlns:p14="http://schemas.microsoft.com/office/powerpoint/2010/main" val="2846099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indoor, man, young&#10;&#10;Description automatically generated">
            <a:extLst>
              <a:ext uri="{FF2B5EF4-FFF2-40B4-BE49-F238E27FC236}">
                <a16:creationId xmlns:a16="http://schemas.microsoft.com/office/drawing/2014/main" id="{77C6697A-B24E-4A37-86A8-085512A91610}"/>
              </a:ext>
            </a:extLst>
          </p:cNvPr>
          <p:cNvPicPr>
            <a:picLocks noChangeAspect="1"/>
          </p:cNvPicPr>
          <p:nvPr/>
        </p:nvPicPr>
        <p:blipFill rotWithShape="1">
          <a:blip r:embed="rId3">
            <a:extLst>
              <a:ext uri="{28A0092B-C50C-407E-A947-70E740481C1C}">
                <a14:useLocalDpi xmlns:a14="http://schemas.microsoft.com/office/drawing/2010/main" val="0"/>
              </a:ext>
            </a:extLst>
          </a:blip>
          <a:srcRect l="25451" r="19701" b="-2"/>
          <a:stretch/>
        </p:blipFill>
        <p:spPr>
          <a:xfrm>
            <a:off x="1594022" y="1588242"/>
            <a:ext cx="4264499" cy="46262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539AEF7-2C0A-410A-8BF4-5093B331A2A8}"/>
              </a:ext>
            </a:extLst>
          </p:cNvPr>
          <p:cNvPicPr>
            <a:picLocks noChangeAspect="1"/>
          </p:cNvPicPr>
          <p:nvPr/>
        </p:nvPicPr>
        <p:blipFill rotWithShape="1">
          <a:blip r:embed="rId4">
            <a:extLst>
              <a:ext uri="{28A0092B-C50C-407E-A947-70E740481C1C}">
                <a14:useLocalDpi xmlns:a14="http://schemas.microsoft.com/office/drawing/2010/main" val="0"/>
              </a:ext>
            </a:extLst>
          </a:blip>
          <a:srcRect l="17179" r="11149" b="-2"/>
          <a:stretch/>
        </p:blipFill>
        <p:spPr>
          <a:xfrm>
            <a:off x="7228703" y="1614663"/>
            <a:ext cx="4240198" cy="459987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747213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6474941" y="2154988"/>
            <a:ext cx="5351299" cy="38453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4"/>
          <a:stretch>
            <a:fillRect/>
          </a:stretch>
        </p:blipFill>
        <p:spPr>
          <a:xfrm>
            <a:off x="438431" y="2508422"/>
            <a:ext cx="5491894" cy="3459892"/>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1065553" y="122730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p>
        </p:txBody>
      </p:sp>
      <p:sp>
        <p:nvSpPr>
          <p:cNvPr id="13" name="Rectangle 12">
            <a:extLst>
              <a:ext uri="{FF2B5EF4-FFF2-40B4-BE49-F238E27FC236}">
                <a16:creationId xmlns:a16="http://schemas.microsoft.com/office/drawing/2014/main" id="{6DB4C454-D43E-4CE0-8874-863C0C494B81}"/>
              </a:ext>
            </a:extLst>
          </p:cNvPr>
          <p:cNvSpPr/>
          <p:nvPr/>
        </p:nvSpPr>
        <p:spPr>
          <a:xfrm>
            <a:off x="8348704" y="1058330"/>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p>
        </p:txBody>
      </p:sp>
    </p:spTree>
    <p:extLst>
      <p:ext uri="{BB962C8B-B14F-4D97-AF65-F5344CB8AC3E}">
        <p14:creationId xmlns:p14="http://schemas.microsoft.com/office/powerpoint/2010/main" val="778080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sitting, indoor&#10;&#10;Description automatically generated">
            <a:extLst>
              <a:ext uri="{FF2B5EF4-FFF2-40B4-BE49-F238E27FC236}">
                <a16:creationId xmlns:a16="http://schemas.microsoft.com/office/drawing/2014/main" id="{4999516B-3A35-4DA2-91A6-7A5CB7852A7C}"/>
              </a:ext>
            </a:extLst>
          </p:cNvPr>
          <p:cNvPicPr>
            <a:picLocks noChangeAspect="1"/>
          </p:cNvPicPr>
          <p:nvPr/>
        </p:nvPicPr>
        <p:blipFill>
          <a:blip r:embed="rId3"/>
          <a:stretch>
            <a:fillRect/>
          </a:stretch>
        </p:blipFill>
        <p:spPr>
          <a:xfrm>
            <a:off x="965200" y="1967536"/>
            <a:ext cx="2879083" cy="2922926"/>
          </a:xfrm>
          <a:prstGeom prst="rect">
            <a:avLst/>
          </a:prstGeom>
        </p:spPr>
      </p:pic>
      <p:pic>
        <p:nvPicPr>
          <p:cNvPr id="4" name="Picture 3" descr="A close up of a microphone&#10;&#10;Description automatically generated">
            <a:extLst>
              <a:ext uri="{FF2B5EF4-FFF2-40B4-BE49-F238E27FC236}">
                <a16:creationId xmlns:a16="http://schemas.microsoft.com/office/drawing/2014/main" id="{8834DA45-0D67-46AC-AD3B-C45F3E91AF4C}"/>
              </a:ext>
            </a:extLst>
          </p:cNvPr>
          <p:cNvPicPr>
            <a:picLocks noChangeAspect="1"/>
          </p:cNvPicPr>
          <p:nvPr/>
        </p:nvPicPr>
        <p:blipFill>
          <a:blip r:embed="rId4"/>
          <a:stretch>
            <a:fillRect/>
          </a:stretch>
        </p:blipFill>
        <p:spPr>
          <a:xfrm>
            <a:off x="4647976" y="1992848"/>
            <a:ext cx="2880360" cy="2873317"/>
          </a:xfrm>
          <a:prstGeom prst="rect">
            <a:avLst/>
          </a:prstGeom>
        </p:spPr>
      </p:pic>
      <p:pic>
        <p:nvPicPr>
          <p:cNvPr id="3" name="Picture 2">
            <a:extLst>
              <a:ext uri="{FF2B5EF4-FFF2-40B4-BE49-F238E27FC236}">
                <a16:creationId xmlns:a16="http://schemas.microsoft.com/office/drawing/2014/main" id="{F65F2B22-1B0C-49B7-9FAC-A0938DAE4320}"/>
              </a:ext>
            </a:extLst>
          </p:cNvPr>
          <p:cNvPicPr>
            <a:picLocks noChangeAspect="1"/>
          </p:cNvPicPr>
          <p:nvPr/>
        </p:nvPicPr>
        <p:blipFill>
          <a:blip r:embed="rId5"/>
          <a:stretch>
            <a:fillRect/>
          </a:stretch>
        </p:blipFill>
        <p:spPr>
          <a:xfrm>
            <a:off x="8343941" y="2474880"/>
            <a:ext cx="2880360" cy="19082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
        <p:nvSpPr>
          <p:cNvPr id="2" name="TextBox 1"/>
          <p:cNvSpPr txBox="1"/>
          <p:nvPr/>
        </p:nvSpPr>
        <p:spPr>
          <a:xfrm>
            <a:off x="3362960" y="5262880"/>
            <a:ext cx="184731" cy="369332"/>
          </a:xfrm>
          <a:prstGeom prst="rect">
            <a:avLst/>
          </a:prstGeom>
          <a:noFill/>
        </p:spPr>
        <p:txBody>
          <a:bodyPr wrap="none" rtlCol="0">
            <a:spAutoFit/>
          </a:bodyPr>
          <a:lstStyle/>
          <a:p>
            <a:endParaRPr lang="en-IN" dirty="0"/>
          </a:p>
        </p:txBody>
      </p:sp>
      <p:sp>
        <p:nvSpPr>
          <p:cNvPr id="7" name="Title 1"/>
          <p:cNvSpPr txBox="1">
            <a:spLocks/>
          </p:cNvSpPr>
          <p:nvPr/>
        </p:nvSpPr>
        <p:spPr>
          <a:xfrm>
            <a:off x="2293620" y="541746"/>
            <a:ext cx="8770571" cy="1560716"/>
          </a:xfrm>
          <a:prstGeom prst="rect">
            <a:avLst/>
          </a:prstGeom>
        </p:spPr>
        <p:txBody>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en-US" smtClean="0">
                <a:solidFill>
                  <a:schemeClr val="tx1"/>
                </a:solidFill>
              </a:rPr>
              <a:t>Machines </a:t>
            </a:r>
            <a:r>
              <a:rPr lang="en-US" smtClean="0"/>
              <a:t>match or overtake</a:t>
            </a:r>
            <a:r>
              <a:rPr lang="en-US" smtClean="0">
                <a:solidFill>
                  <a:schemeClr val="tx1"/>
                </a:solidFill>
              </a:rPr>
              <a:t> human intelligence?</a:t>
            </a:r>
            <a:endParaRPr lang="en-IN" dirty="0"/>
          </a:p>
        </p:txBody>
      </p:sp>
      <p:sp>
        <p:nvSpPr>
          <p:cNvPr id="8" name="TextBox 7"/>
          <p:cNvSpPr txBox="1"/>
          <p:nvPr/>
        </p:nvSpPr>
        <p:spPr>
          <a:xfrm>
            <a:off x="3707161" y="5564664"/>
            <a:ext cx="4455900" cy="523220"/>
          </a:xfrm>
          <a:prstGeom prst="rect">
            <a:avLst/>
          </a:prstGeom>
          <a:noFill/>
        </p:spPr>
        <p:txBody>
          <a:bodyPr wrap="none" rtlCol="0">
            <a:spAutoFit/>
          </a:bodyPr>
          <a:lstStyle/>
          <a:p>
            <a:r>
              <a:rPr lang="en-GB" sz="2800" dirty="0" smtClean="0"/>
              <a:t>BIAS against AI taking up jobs</a:t>
            </a:r>
            <a:endParaRPr lang="en-IN" sz="2800" dirty="0"/>
          </a:p>
        </p:txBody>
      </p:sp>
    </p:spTree>
    <p:extLst>
      <p:ext uri="{BB962C8B-B14F-4D97-AF65-F5344CB8AC3E}">
        <p14:creationId xmlns:p14="http://schemas.microsoft.com/office/powerpoint/2010/main" val="35146730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199" y="963877"/>
            <a:ext cx="8982205"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smtClean="0"/>
              <a:t>Can you name one or both </a:t>
            </a:r>
            <a:r>
              <a:rPr lang="en-IN" sz="2400" dirty="0"/>
              <a:t>MS Office App </a:t>
            </a:r>
            <a:r>
              <a:rPr lang="en-IN" sz="2400" dirty="0" smtClean="0"/>
              <a:t>and its AI feature?</a:t>
            </a:r>
            <a:endParaRPr lang="en-IN" sz="2400" dirty="0"/>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843009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9332934"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362832" y="963877"/>
            <a:ext cx="5990968" cy="4930246"/>
          </a:xfrm>
        </p:spPr>
        <p:txBody>
          <a:bodyPr anchor="ctr">
            <a:normAutofit/>
          </a:bodyPr>
          <a:lstStyle/>
          <a:p>
            <a:pPr marL="0" indent="0">
              <a:buNone/>
            </a:pPr>
            <a:r>
              <a:rPr lang="en-IN" sz="2400" dirty="0"/>
              <a:t>4 features of humans nowadays </a:t>
            </a:r>
            <a:r>
              <a:rPr lang="en-IN" sz="2400" dirty="0" smtClean="0"/>
              <a:t>we can see in </a:t>
            </a:r>
            <a:r>
              <a:rPr lang="en-IN" sz="2400" dirty="0"/>
              <a:t>machines?</a:t>
            </a:r>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963570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EB4E2AB7-1E0D-4961-8100-C938BB2D6810}"/>
              </a:ext>
            </a:extLst>
          </p:cNvPr>
          <p:cNvPicPr>
            <a:picLocks noChangeAspect="1"/>
          </p:cNvPicPr>
          <p:nvPr/>
        </p:nvPicPr>
        <p:blipFill>
          <a:blip r:embed="rId3"/>
          <a:stretch>
            <a:fillRect/>
          </a:stretch>
        </p:blipFill>
        <p:spPr>
          <a:xfrm>
            <a:off x="4222729" y="643466"/>
            <a:ext cx="3746542" cy="557106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8228823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creenshot of a cell phone&#10;&#10;Description automatically generated">
            <a:extLst>
              <a:ext uri="{FF2B5EF4-FFF2-40B4-BE49-F238E27FC236}">
                <a16:creationId xmlns:a16="http://schemas.microsoft.com/office/drawing/2014/main" id="{C0E16362-922E-431D-B801-DB13196D8E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78005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199" y="963877"/>
            <a:ext cx="9646085"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endParaRPr lang="en-US" sz="2400" dirty="0" smtClean="0"/>
          </a:p>
          <a:p>
            <a:pPr marL="0" indent="0">
              <a:buNone/>
            </a:pPr>
            <a:endParaRPr lang="en-US" sz="2400" dirty="0"/>
          </a:p>
          <a:p>
            <a:pPr marL="0" indent="0">
              <a:buNone/>
            </a:pPr>
            <a:r>
              <a:rPr lang="en-US" sz="2400" dirty="0" smtClean="0"/>
              <a:t>For </a:t>
            </a:r>
            <a:r>
              <a:rPr lang="en-US" sz="2400" dirty="0"/>
              <a:t>what </a:t>
            </a:r>
            <a:r>
              <a:rPr lang="en-US" sz="2400" dirty="0">
                <a:solidFill>
                  <a:srgbClr val="C00000"/>
                </a:solidFill>
              </a:rPr>
              <a:t>quality</a:t>
            </a:r>
            <a:r>
              <a:rPr lang="en-US" sz="2400" dirty="0"/>
              <a:t> some people get a higher </a:t>
            </a:r>
            <a:r>
              <a:rPr lang="en-US" sz="2400" dirty="0" smtClean="0"/>
              <a:t>pay</a:t>
            </a:r>
            <a:r>
              <a:rPr lang="en-US" sz="2400" dirty="0"/>
              <a:t>?</a:t>
            </a:r>
            <a:endParaRPr lang="en-US" sz="2400" dirty="0" smtClean="0"/>
          </a:p>
          <a:p>
            <a:pPr marL="0" indent="0">
              <a:buNone/>
            </a:pPr>
            <a:endParaRPr lang="en-US" sz="2400" dirty="0"/>
          </a:p>
          <a:p>
            <a:pPr marL="0" indent="0">
              <a:buNone/>
            </a:pPr>
            <a:r>
              <a:rPr lang="en-IN" sz="2400" dirty="0" smtClean="0"/>
              <a:t>The same </a:t>
            </a:r>
            <a:r>
              <a:rPr lang="en-IN" sz="2400" dirty="0"/>
              <a:t>basic </a:t>
            </a:r>
            <a:r>
              <a:rPr lang="en-IN" sz="2400" dirty="0" smtClean="0">
                <a:solidFill>
                  <a:srgbClr val="C00000"/>
                </a:solidFill>
              </a:rPr>
              <a:t>quality</a:t>
            </a:r>
            <a:r>
              <a:rPr lang="en-IN" sz="2400" dirty="0" smtClean="0"/>
              <a:t> is that </a:t>
            </a:r>
            <a:r>
              <a:rPr lang="en-IN" sz="2400" dirty="0"/>
              <a:t>we try to incorporate into machines?</a:t>
            </a:r>
          </a:p>
          <a:p>
            <a:pPr marL="0" indent="0">
              <a:buNone/>
            </a:pPr>
            <a:endParaRPr lang="en-IN" sz="2400" dirty="0"/>
          </a:p>
          <a:p>
            <a:pPr marL="0" indent="0">
              <a:buNone/>
            </a:pPr>
            <a:endParaRPr lang="en-IN"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327236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Agenda</a:t>
            </a:r>
            <a:endParaRPr lang="en-IN" dirty="0"/>
          </a:p>
        </p:txBody>
      </p:sp>
      <p:sp>
        <p:nvSpPr>
          <p:cNvPr id="3" name="Content Placeholder 2"/>
          <p:cNvSpPr>
            <a:spLocks noGrp="1"/>
          </p:cNvSpPr>
          <p:nvPr>
            <p:ph idx="1"/>
          </p:nvPr>
        </p:nvSpPr>
        <p:spPr>
          <a:xfrm>
            <a:off x="2933700" y="2438400"/>
            <a:ext cx="8770571" cy="3651504"/>
          </a:xfrm>
        </p:spPr>
        <p:txBody>
          <a:bodyPr/>
          <a:lstStyle/>
          <a:p>
            <a:endParaRPr lang="en-IN" dirty="0" smtClean="0"/>
          </a:p>
          <a:p>
            <a:r>
              <a:rPr lang="en-GB" dirty="0" smtClean="0"/>
              <a:t>My journey in Data Space.</a:t>
            </a:r>
          </a:p>
          <a:p>
            <a:r>
              <a:rPr lang="en-GB" dirty="0" smtClean="0"/>
              <a:t>Jobs around DATA.</a:t>
            </a:r>
            <a:endParaRPr lang="en-IN" dirty="0" smtClean="0"/>
          </a:p>
          <a:p>
            <a:r>
              <a:rPr lang="en-IN" dirty="0" smtClean="0"/>
              <a:t>Machine Learning and Artificial Intelligence in a general / layman language.</a:t>
            </a:r>
          </a:p>
          <a:p>
            <a:r>
              <a:rPr lang="en-IN" dirty="0" smtClean="0"/>
              <a:t>Evolution of No code/ Low code platforms for ML.</a:t>
            </a:r>
          </a:p>
          <a:p>
            <a:r>
              <a:rPr lang="en-IN" dirty="0" smtClean="0"/>
              <a:t>Demo using </a:t>
            </a:r>
            <a:r>
              <a:rPr lang="en-IN" dirty="0" err="1" smtClean="0"/>
              <a:t>ML.Net</a:t>
            </a:r>
            <a:r>
              <a:rPr lang="en-IN" dirty="0" smtClean="0"/>
              <a:t> Model Builder.</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2596257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762E-C65B-46B1-A206-19A61F303A0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AI &amp;</a:t>
            </a:r>
            <a:r>
              <a:rPr lang="en-US" sz="4800" dirty="0" smtClean="0"/>
              <a:t> </a:t>
            </a:r>
            <a:r>
              <a:rPr lang="en-US" sz="4800" dirty="0"/>
              <a:t>ML</a:t>
            </a:r>
          </a:p>
        </p:txBody>
      </p:sp>
      <p:pic>
        <p:nvPicPr>
          <p:cNvPr id="4098" name="Picture 2">
            <a:extLst>
              <a:ext uri="{FF2B5EF4-FFF2-40B4-BE49-F238E27FC236}">
                <a16:creationId xmlns:a16="http://schemas.microsoft.com/office/drawing/2014/main" id="{B4770CE7-81F1-4D4C-A7EC-9A504105C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88" b="2278"/>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1596120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2743200" y="365125"/>
            <a:ext cx="8610600" cy="1325563"/>
          </a:xfrm>
        </p:spPr>
        <p:txBody>
          <a:bodyPr>
            <a:normAutofit fontScale="90000"/>
          </a:bodyPr>
          <a:lstStyle/>
          <a:p>
            <a:r>
              <a:rPr lang="en-IN" dirty="0">
                <a:latin typeface="Quattrocento Sans"/>
                <a:ea typeface="Quattrocento Sans"/>
                <a:cs typeface="Quattrocento Sans"/>
                <a:sym typeface="Quattrocento Sans"/>
              </a:rPr>
              <a:t>What is Machine Learning ?</a:t>
            </a:r>
            <a:br>
              <a:rPr lang="en-IN" dirty="0">
                <a:latin typeface="Quattrocento Sans"/>
                <a:ea typeface="Quattrocento Sans"/>
                <a:cs typeface="Quattrocento Sans"/>
                <a:sym typeface="Quattrocento Sans"/>
              </a:rPr>
            </a:br>
            <a:endParaRPr lang="en-IN" dirty="0"/>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2370311650"/>
              </p:ext>
            </p:extLst>
          </p:nvPr>
        </p:nvGraphicFramePr>
        <p:xfrm>
          <a:off x="3231714" y="2680570"/>
          <a:ext cx="8122085" cy="3569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589072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3043824" y="365125"/>
            <a:ext cx="8309975" cy="1325563"/>
          </a:xfrm>
        </p:spPr>
        <p:txBody>
          <a:bodyPr>
            <a:normAutofit/>
          </a:bodyPr>
          <a:lstStyle/>
          <a:p>
            <a:r>
              <a:rPr lang="en-IN" dirty="0">
                <a:latin typeface="Quattrocento Sans"/>
                <a:ea typeface="Quattrocento Sans"/>
                <a:cs typeface="Quattrocento Sans"/>
                <a:sym typeface="Quattrocento Sans"/>
              </a:rPr>
              <a:t>What Machine Learning do?</a:t>
            </a:r>
            <a:endParaRPr lang="en-IN" dirty="0"/>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3382652308"/>
              </p:ext>
            </p:extLst>
          </p:nvPr>
        </p:nvGraphicFramePr>
        <p:xfrm>
          <a:off x="1465544" y="1825625"/>
          <a:ext cx="9888255" cy="4174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034704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Algorithms</a:t>
            </a:r>
            <a:endParaRPr lang="en-IN" dirty="0"/>
          </a:p>
        </p:txBody>
      </p:sp>
      <p:pic>
        <p:nvPicPr>
          <p:cNvPr id="3" name="Shape 180"/>
          <p:cNvPicPr preferRelativeResize="0"/>
          <p:nvPr/>
        </p:nvPicPr>
        <p:blipFill rotWithShape="1">
          <a:blip r:embed="rId2">
            <a:alphaModFix/>
          </a:blip>
          <a:srcRect/>
          <a:stretch/>
        </p:blipFill>
        <p:spPr>
          <a:xfrm>
            <a:off x="4647334" y="2813295"/>
            <a:ext cx="5343302" cy="3154947"/>
          </a:xfrm>
          <a:prstGeom prst="rect">
            <a:avLst/>
          </a:prstGeom>
          <a:noFill/>
          <a:ln>
            <a:no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1" y="111145"/>
            <a:ext cx="800350" cy="914400"/>
          </a:xfrm>
          <a:prstGeom prst="rect">
            <a:avLst/>
          </a:prstGeom>
        </p:spPr>
      </p:pic>
    </p:spTree>
    <p:extLst>
      <p:ext uri="{BB962C8B-B14F-4D97-AF65-F5344CB8AC3E}">
        <p14:creationId xmlns:p14="http://schemas.microsoft.com/office/powerpoint/2010/main" val="7217990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Five Questions to cover algorithms</a:t>
            </a:r>
            <a:endParaRPr lang="en-IN" dirty="0"/>
          </a:p>
        </p:txBody>
      </p:sp>
      <p:grpSp>
        <p:nvGrpSpPr>
          <p:cNvPr id="3" name="Shape 160"/>
          <p:cNvGrpSpPr/>
          <p:nvPr/>
        </p:nvGrpSpPr>
        <p:grpSpPr>
          <a:xfrm>
            <a:off x="3490482" y="2393636"/>
            <a:ext cx="7657006" cy="3110659"/>
            <a:chOff x="0" y="269018"/>
            <a:chExt cx="7657006" cy="3110659"/>
          </a:xfrm>
          <a:solidFill>
            <a:schemeClr val="accent4">
              <a:lumMod val="75000"/>
            </a:schemeClr>
          </a:solidFill>
        </p:grpSpPr>
        <p:sp>
          <p:nvSpPr>
            <p:cNvPr id="4" name="Shape 161"/>
            <p:cNvSpPr/>
            <p:nvPr/>
          </p:nvSpPr>
          <p:spPr>
            <a:xfrm>
              <a:off x="0"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 name="Shape 162"/>
            <p:cNvSpPr txBox="1"/>
            <p:nvPr/>
          </p:nvSpPr>
          <p:spPr>
            <a:xfrm>
              <a:off x="0"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1. Is this A or B ?</a:t>
              </a:r>
            </a:p>
          </p:txBody>
        </p:sp>
        <p:sp>
          <p:nvSpPr>
            <p:cNvPr id="6" name="Shape 163"/>
            <p:cNvSpPr/>
            <p:nvPr/>
          </p:nvSpPr>
          <p:spPr>
            <a:xfrm>
              <a:off x="2632096"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 name="Shape 164"/>
            <p:cNvSpPr txBox="1"/>
            <p:nvPr/>
          </p:nvSpPr>
          <p:spPr>
            <a:xfrm>
              <a:off x="2632096"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2. Is this Weird ?</a:t>
              </a:r>
            </a:p>
          </p:txBody>
        </p:sp>
        <p:sp>
          <p:nvSpPr>
            <p:cNvPr id="8" name="Shape 165"/>
            <p:cNvSpPr/>
            <p:nvPr/>
          </p:nvSpPr>
          <p:spPr>
            <a:xfrm>
              <a:off x="5264192" y="269018"/>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 name="Shape 166"/>
            <p:cNvSpPr txBox="1"/>
            <p:nvPr/>
          </p:nvSpPr>
          <p:spPr>
            <a:xfrm>
              <a:off x="5264192" y="269018"/>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3. How much </a:t>
              </a:r>
              <a:r>
                <a:rPr lang="en-IN" sz="2400" dirty="0" smtClean="0">
                  <a:solidFill>
                    <a:schemeClr val="lt1"/>
                  </a:solidFill>
                  <a:ea typeface="Calibri"/>
                  <a:cs typeface="Calibri"/>
                  <a:sym typeface="Calibri"/>
                </a:rPr>
                <a:t>effective or </a:t>
              </a:r>
              <a:r>
                <a:rPr lang="en-IN" sz="2400" dirty="0">
                  <a:solidFill>
                    <a:schemeClr val="lt1"/>
                  </a:solidFill>
                  <a:ea typeface="Calibri"/>
                  <a:cs typeface="Calibri"/>
                  <a:sym typeface="Calibri"/>
                </a:rPr>
                <a:t>many ?</a:t>
              </a:r>
            </a:p>
          </p:txBody>
        </p:sp>
        <p:sp>
          <p:nvSpPr>
            <p:cNvPr id="10" name="Shape 167"/>
            <p:cNvSpPr/>
            <p:nvPr/>
          </p:nvSpPr>
          <p:spPr>
            <a:xfrm>
              <a:off x="1316048"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 name="Shape 168"/>
            <p:cNvSpPr txBox="1"/>
            <p:nvPr/>
          </p:nvSpPr>
          <p:spPr>
            <a:xfrm>
              <a:off x="1316048"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4. How this </a:t>
              </a:r>
              <a:r>
                <a:rPr lang="en-IN" sz="2400" dirty="0" smtClean="0">
                  <a:solidFill>
                    <a:schemeClr val="lt1"/>
                  </a:solidFill>
                  <a:ea typeface="Calibri"/>
                  <a:cs typeface="Calibri"/>
                  <a:sym typeface="Calibri"/>
                </a:rPr>
                <a:t>should be </a:t>
              </a:r>
              <a:r>
                <a:rPr lang="en-IN" sz="2400" dirty="0">
                  <a:solidFill>
                    <a:schemeClr val="lt1"/>
                  </a:solidFill>
                  <a:ea typeface="Calibri"/>
                  <a:cs typeface="Calibri"/>
                  <a:sym typeface="Calibri"/>
                </a:rPr>
                <a:t>organized ?</a:t>
              </a:r>
            </a:p>
          </p:txBody>
        </p:sp>
        <p:sp>
          <p:nvSpPr>
            <p:cNvPr id="12" name="Shape 169"/>
            <p:cNvSpPr/>
            <p:nvPr/>
          </p:nvSpPr>
          <p:spPr>
            <a:xfrm>
              <a:off x="3948144" y="1943989"/>
              <a:ext cx="2392814" cy="1435688"/>
            </a:xfrm>
            <a:prstGeom prst="rect">
              <a:avLst/>
            </a:prstGeom>
            <a:grp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 name="Shape 170"/>
            <p:cNvSpPr txBox="1"/>
            <p:nvPr/>
          </p:nvSpPr>
          <p:spPr>
            <a:xfrm>
              <a:off x="3948144" y="1943989"/>
              <a:ext cx="2392814" cy="1435688"/>
            </a:xfrm>
            <a:prstGeom prst="rect">
              <a:avLst/>
            </a:prstGeom>
            <a:grp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2400" dirty="0">
                  <a:solidFill>
                    <a:schemeClr val="lt1"/>
                  </a:solidFill>
                  <a:ea typeface="Calibri"/>
                  <a:cs typeface="Calibri"/>
                  <a:sym typeface="Calibri"/>
                </a:rPr>
                <a:t>5. What should I do next ?</a:t>
              </a:r>
            </a:p>
          </p:txBody>
        </p:sp>
      </p:gr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4" y="111145"/>
            <a:ext cx="800350" cy="914400"/>
          </a:xfrm>
          <a:prstGeom prst="rect">
            <a:avLst/>
          </a:prstGeom>
        </p:spPr>
      </p:pic>
    </p:spTree>
    <p:extLst>
      <p:ext uri="{BB962C8B-B14F-4D97-AF65-F5344CB8AC3E}">
        <p14:creationId xmlns:p14="http://schemas.microsoft.com/office/powerpoint/2010/main" val="2850656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Clear about the requirement</a:t>
            </a:r>
            <a:endParaRPr lang="en-IN" dirty="0"/>
          </a:p>
        </p:txBody>
      </p:sp>
      <p:pic>
        <p:nvPicPr>
          <p:cNvPr id="1026" name="Picture 2" descr="https://docs.microsoft.com/en-us/dotnet/machine-learning/media/regression-exampl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701" y="2272280"/>
            <a:ext cx="8770570" cy="44923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54" y="111145"/>
            <a:ext cx="800350" cy="914400"/>
          </a:xfrm>
          <a:prstGeom prst="rect">
            <a:avLst/>
          </a:prstGeom>
        </p:spPr>
      </p:pic>
    </p:spTree>
    <p:extLst>
      <p:ext uri="{BB962C8B-B14F-4D97-AF65-F5344CB8AC3E}">
        <p14:creationId xmlns:p14="http://schemas.microsoft.com/office/powerpoint/2010/main" val="2603266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2928551" y="1161288"/>
            <a:ext cx="8686799" cy="914647"/>
          </a:xfrm>
        </p:spPr>
        <p:txBody>
          <a:bodyPr>
            <a:normAutofit/>
          </a:bodyPr>
          <a:lstStyle/>
          <a:p>
            <a:r>
              <a:rPr lang="en-IN" sz="4000" dirty="0"/>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a:t>ML Algorithm for this scenario.</a:t>
            </a:r>
          </a:p>
          <a:p>
            <a:pPr marL="0" indent="0">
              <a:buNone/>
            </a:pPr>
            <a:endParaRPr lang="en-IN" sz="2000"/>
          </a:p>
          <a:p>
            <a:pPr marL="0" indent="0">
              <a:buNone/>
            </a:pPr>
            <a:r>
              <a:rPr lang="en-IN" sz="2000"/>
              <a:t>Is this a Bike or Bicycle?</a:t>
            </a:r>
          </a:p>
        </p:txBody>
      </p:sp>
    </p:spTree>
    <p:extLst>
      <p:ext uri="{BB962C8B-B14F-4D97-AF65-F5344CB8AC3E}">
        <p14:creationId xmlns:p14="http://schemas.microsoft.com/office/powerpoint/2010/main" val="17643726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If you know the problem well, figuring solution is as simple as it is.</a:t>
            </a:r>
            <a:endParaRPr lang="en-IN" dirty="0"/>
          </a:p>
        </p:txBody>
      </p:sp>
      <p:sp>
        <p:nvSpPr>
          <p:cNvPr id="3" name="Text Placeholder 2"/>
          <p:cNvSpPr>
            <a:spLocks noGrp="1"/>
          </p:cNvSpPr>
          <p:nvPr>
            <p:ph type="body" idx="1"/>
          </p:nvPr>
        </p:nvSpPr>
        <p:spPr/>
        <p:txBody>
          <a:bodyPr/>
          <a:lstStyle/>
          <a:p>
            <a:r>
              <a:rPr lang="en-IN" dirty="0" smtClean="0"/>
              <a:t>Defining problem is 80%</a:t>
            </a:r>
          </a:p>
          <a:p>
            <a:r>
              <a:rPr lang="en-IN" dirty="0" smtClean="0"/>
              <a:t>Solution is just 20%</a:t>
            </a:r>
            <a:endParaRPr lang="en-IN" dirty="0"/>
          </a:p>
        </p:txBody>
      </p:sp>
    </p:spTree>
    <p:extLst>
      <p:ext uri="{BB962C8B-B14F-4D97-AF65-F5344CB8AC3E}">
        <p14:creationId xmlns:p14="http://schemas.microsoft.com/office/powerpoint/2010/main" val="2429333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2284411"/>
            <a:ext cx="4556863" cy="1560716"/>
          </a:xfrm>
        </p:spPr>
        <p:txBody>
          <a:bodyPr>
            <a:normAutofit/>
          </a:bodyPr>
          <a:lstStyle/>
          <a:p>
            <a:r>
              <a:rPr lang="en-GB" dirty="0" smtClean="0"/>
              <a:t>Just training alone enough?</a:t>
            </a:r>
            <a:endParaRPr lang="en-IN" dirty="0"/>
          </a:p>
        </p:txBody>
      </p:sp>
      <p:pic>
        <p:nvPicPr>
          <p:cNvPr id="1028" name="Picture 4" descr="https://pbs.twimg.com/media/Ek0HpN6XUAIMVVG.jp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7590772" y="624530"/>
            <a:ext cx="3920647" cy="5788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7275412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Confusing an ML model</a:t>
            </a:r>
            <a:endParaRPr lang="en-IN" dirty="0"/>
          </a:p>
        </p:txBody>
      </p:sp>
      <p:sp>
        <p:nvSpPr>
          <p:cNvPr id="3" name="Content Placeholder 2"/>
          <p:cNvSpPr>
            <a:spLocks noGrp="1"/>
          </p:cNvSpPr>
          <p:nvPr>
            <p:ph idx="1"/>
          </p:nvPr>
        </p:nvSpPr>
        <p:spPr/>
        <p:txBody>
          <a:bodyPr/>
          <a:lstStyle/>
          <a:p>
            <a:r>
              <a:rPr lang="en-GB" dirty="0" smtClean="0"/>
              <a:t>Actual image and a broken image.</a:t>
            </a:r>
          </a:p>
          <a:p>
            <a:r>
              <a:rPr lang="en-GB" dirty="0" smtClean="0"/>
              <a:t>Looks same in human eye.</a:t>
            </a:r>
          </a:p>
          <a:p>
            <a:r>
              <a:rPr lang="en-GB" dirty="0" smtClean="0"/>
              <a:t>But a model will fail to recognize that both are same.</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572371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2931089" y="2338259"/>
            <a:ext cx="3870543" cy="3847207"/>
          </a:xfrm>
        </p:spPr>
        <p:txBody>
          <a:bodyPr vert="horz" lIns="91440" tIns="45720" rIns="91440" bIns="45720" rtlCol="0" anchor="ctr">
            <a:noAutofit/>
          </a:bodyPr>
          <a:lstStyle/>
          <a:p>
            <a:r>
              <a:rPr lang="en-US" sz="4000" dirty="0"/>
              <a:t>W</a:t>
            </a:r>
            <a:r>
              <a:rPr lang="en-US" sz="4000" dirty="0" smtClean="0"/>
              <a:t>hat </a:t>
            </a:r>
            <a:r>
              <a:rPr lang="en-US" sz="4000" b="1" u="sng" dirty="0" smtClean="0">
                <a:solidFill>
                  <a:srgbClr val="C00000"/>
                </a:solidFill>
              </a:rPr>
              <a:t>quality / skill</a:t>
            </a:r>
            <a:r>
              <a:rPr lang="en-US" sz="4000" b="1" dirty="0" smtClean="0"/>
              <a:t> </a:t>
            </a:r>
            <a:r>
              <a:rPr lang="en-US" sz="4000" b="1" dirty="0" smtClean="0"/>
              <a:t>enables </a:t>
            </a:r>
            <a:r>
              <a:rPr lang="en-US" sz="4000" dirty="0" smtClean="0"/>
              <a:t>some </a:t>
            </a:r>
            <a:r>
              <a:rPr lang="en-US" sz="4000" dirty="0"/>
              <a:t>people get a higher </a:t>
            </a:r>
            <a:r>
              <a:rPr lang="en-US" sz="4000" dirty="0" smtClean="0"/>
              <a:t>pay?</a:t>
            </a:r>
            <a:endParaRPr lang="en-US" sz="4000" dirty="0"/>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791385" y="93490"/>
            <a:ext cx="2880485" cy="2244768"/>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908308" y="2338259"/>
            <a:ext cx="4763562" cy="3847207"/>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4000" b="0" cap="none" spc="0" dirty="0" smtClean="0">
                <a:ln w="0"/>
                <a:solidFill>
                  <a:schemeClr val="bg1"/>
                </a:solidFill>
                <a:effectLst>
                  <a:reflection blurRad="6350" stA="53000" endA="300" endPos="35500" dir="5400000" sy="-90000" algn="bl" rotWithShape="0"/>
                </a:effectLst>
              </a:rPr>
              <a:t>₹ 2,00,000</a:t>
            </a:r>
          </a:p>
          <a:p>
            <a:pPr algn="ctr"/>
            <a:endParaRPr lang="en-US" sz="4000" b="0" cap="none" spc="0" dirty="0">
              <a:ln w="0"/>
              <a:solidFill>
                <a:schemeClr val="bg1"/>
              </a:solidFill>
              <a:effectLst>
                <a:reflection blurRad="6350" stA="53000" endA="300" endPos="35500" dir="5400000" sy="-90000" algn="bl" rotWithShape="0"/>
              </a:effectLst>
            </a:endParaRPr>
          </a:p>
          <a:p>
            <a:pPr algn="ctr"/>
            <a:r>
              <a:rPr lang="en-US" sz="3600" dirty="0" smtClean="0">
                <a:ln w="0"/>
                <a:solidFill>
                  <a:schemeClr val="bg1"/>
                </a:solidFill>
                <a:effectLst>
                  <a:reflection blurRad="6350" stA="53000" endA="300" endPos="35500" dir="5400000" sy="-90000" algn="bl" rotWithShape="0"/>
                </a:effectLst>
              </a:rPr>
              <a:t>₹ 1,0</a:t>
            </a:r>
            <a:r>
              <a:rPr lang="en-US" sz="3600" b="0" cap="none" spc="0" dirty="0" smtClean="0">
                <a:ln w="0"/>
                <a:solidFill>
                  <a:schemeClr val="bg1"/>
                </a:solidFill>
                <a:effectLst>
                  <a:reflection blurRad="6350" stA="53000" endA="300" endPos="35500" dir="5400000" sy="-90000" algn="bl" rotWithShape="0"/>
                </a:effectLst>
              </a:rPr>
              <a:t>0,000</a:t>
            </a:r>
          </a:p>
          <a:p>
            <a:pPr algn="ctr"/>
            <a:endParaRPr lang="en-US" sz="3600" b="0" cap="none" spc="0" dirty="0">
              <a:ln w="0"/>
              <a:solidFill>
                <a:schemeClr val="bg1"/>
              </a:solidFill>
              <a:effectLst>
                <a:reflection blurRad="6350" stA="53000" endA="300" endPos="35500" dir="5400000" sy="-90000" algn="bl" rotWithShape="0"/>
              </a:effectLst>
            </a:endParaRPr>
          </a:p>
          <a:p>
            <a:pPr algn="ctr"/>
            <a:r>
              <a:rPr lang="en-US" sz="3200" dirty="0" smtClean="0">
                <a:ln w="0"/>
                <a:solidFill>
                  <a:schemeClr val="bg1"/>
                </a:solidFill>
                <a:effectLst>
                  <a:reflection blurRad="6350" stA="53000" endA="300" endPos="35500" dir="5400000" sy="-90000" algn="bl" rotWithShape="0"/>
                </a:effectLst>
              </a:rPr>
              <a:t>₹ 75,000</a:t>
            </a:r>
          </a:p>
          <a:p>
            <a:pPr algn="ctr"/>
            <a:endParaRPr lang="en-US" sz="3200" dirty="0">
              <a:ln w="0"/>
              <a:solidFill>
                <a:schemeClr val="bg1"/>
              </a:solidFill>
              <a:effectLst>
                <a:reflection blurRad="6350" stA="53000" endA="300" endPos="35500" dir="5400000" sy="-90000" algn="bl" rotWithShape="0"/>
              </a:effectLst>
            </a:endParaRPr>
          </a:p>
          <a:p>
            <a:pPr algn="ctr"/>
            <a:r>
              <a:rPr lang="en-US" sz="2800" dirty="0" smtClean="0">
                <a:ln w="0"/>
                <a:solidFill>
                  <a:schemeClr val="bg1"/>
                </a:solidFill>
                <a:effectLst>
                  <a:reflection blurRad="6350" stA="53000" endA="300" endPos="35500" dir="5400000" sy="-90000" algn="bl" rotWithShape="0"/>
                </a:effectLst>
              </a:rPr>
              <a:t>₹ 50,0</a:t>
            </a:r>
            <a:r>
              <a:rPr lang="en-US" sz="2800" b="0" cap="none" spc="0" dirty="0" smtClean="0">
                <a:ln w="0"/>
                <a:solidFill>
                  <a:schemeClr val="bg1"/>
                </a:solidFill>
                <a:effectLst>
                  <a:reflection blurRad="6350" stA="53000" endA="300" endPos="35500" dir="5400000" sy="-90000" algn="bl" rotWithShape="0"/>
                </a:effectLst>
              </a:rPr>
              <a:t>00</a:t>
            </a:r>
            <a:endParaRPr lang="en-US" sz="2400" b="0" cap="none" spc="0" dirty="0">
              <a:ln w="0"/>
              <a:solidFill>
                <a:schemeClr val="bg1"/>
              </a:solidFill>
              <a:effectLst>
                <a:reflection blurRad="6350" stA="53000" endA="300" endPos="35500" dir="5400000" sy="-90000" algn="bl" rotWithShape="0"/>
              </a:effectLst>
            </a:endParaRPr>
          </a:p>
        </p:txBody>
      </p:sp>
      <p:pic>
        <p:nvPicPr>
          <p:cNvPr id="6"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861237" y="93490"/>
            <a:ext cx="2880485" cy="2244768"/>
          </a:xfrm>
          <a:prstGeom prst="rect">
            <a:avLst/>
          </a:prstGeom>
        </p:spPr>
      </p:pic>
      <p:pic>
        <p:nvPicPr>
          <p:cNvPr id="7"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931090" y="93489"/>
            <a:ext cx="2880485" cy="224476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044916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No/Low Code dev platforms</a:t>
            </a:r>
            <a:endParaRPr lang="en-IN" dirty="0"/>
          </a:p>
        </p:txBody>
      </p:sp>
      <p:sp>
        <p:nvSpPr>
          <p:cNvPr id="3" name="Content Placeholder 2"/>
          <p:cNvSpPr>
            <a:spLocks noGrp="1"/>
          </p:cNvSpPr>
          <p:nvPr>
            <p:ph idx="1"/>
          </p:nvPr>
        </p:nvSpPr>
        <p:spPr/>
        <p:txBody>
          <a:bodyPr>
            <a:normAutofit/>
          </a:bodyPr>
          <a:lstStyle/>
          <a:p>
            <a:r>
              <a:rPr lang="en-IN" dirty="0" smtClean="0"/>
              <a:t>Problems better solvable by industry / business people like citizen data scientist.</a:t>
            </a:r>
          </a:p>
          <a:p>
            <a:r>
              <a:rPr lang="en-IN" dirty="0" smtClean="0"/>
              <a:t>DIY – Do It Yourself </a:t>
            </a:r>
            <a:r>
              <a:rPr lang="en-IN" dirty="0" err="1" smtClean="0"/>
              <a:t>mindset</a:t>
            </a:r>
            <a:r>
              <a:rPr lang="en-IN" dirty="0" smtClean="0"/>
              <a:t>.</a:t>
            </a:r>
          </a:p>
          <a:p>
            <a:r>
              <a:rPr lang="en-US" dirty="0" smtClean="0"/>
              <a:t>Adobe Photoshop vs </a:t>
            </a:r>
            <a:r>
              <a:rPr lang="en-US" dirty="0" err="1" smtClean="0"/>
              <a:t>Canva</a:t>
            </a:r>
            <a:r>
              <a:rPr lang="en-US" dirty="0" smtClean="0"/>
              <a:t>.</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1" y="111145"/>
            <a:ext cx="800350" cy="914400"/>
          </a:xfrm>
          <a:prstGeom prst="rect">
            <a:avLst/>
          </a:prstGeom>
        </p:spPr>
      </p:pic>
    </p:spTree>
    <p:extLst>
      <p:ext uri="{BB962C8B-B14F-4D97-AF65-F5344CB8AC3E}">
        <p14:creationId xmlns:p14="http://schemas.microsoft.com/office/powerpoint/2010/main" val="41806939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Why no-code / low-code important for companies now</a:t>
            </a:r>
            <a:r>
              <a:rPr lang="en-IN" dirty="0" smtClean="0"/>
              <a:t>?</a:t>
            </a:r>
            <a:endParaRPr lang="en-IN" dirty="0"/>
          </a:p>
        </p:txBody>
      </p:sp>
      <p:sp>
        <p:nvSpPr>
          <p:cNvPr id="3" name="Content Placeholder 2"/>
          <p:cNvSpPr>
            <a:spLocks noGrp="1"/>
          </p:cNvSpPr>
          <p:nvPr>
            <p:ph idx="1"/>
          </p:nvPr>
        </p:nvSpPr>
        <p:spPr/>
        <p:txBody>
          <a:bodyPr/>
          <a:lstStyle/>
          <a:p>
            <a:pPr lvl="1"/>
            <a:r>
              <a:rPr lang="en-IN" dirty="0"/>
              <a:t>Attain growth faster with small, lean &amp; </a:t>
            </a:r>
            <a:r>
              <a:rPr lang="en-IN" dirty="0" smtClean="0"/>
              <a:t>remote </a:t>
            </a:r>
            <a:r>
              <a:rPr lang="en-IN" dirty="0"/>
              <a:t>workforce.</a:t>
            </a:r>
          </a:p>
          <a:p>
            <a:pPr lvl="1"/>
            <a:r>
              <a:rPr lang="en-IN" dirty="0"/>
              <a:t>Fail fast</a:t>
            </a:r>
            <a:r>
              <a:rPr lang="en-IN" dirty="0" smtClean="0"/>
              <a:t>.</a:t>
            </a:r>
          </a:p>
          <a:p>
            <a:pPr lvl="1"/>
            <a:r>
              <a:rPr lang="en-IN" dirty="0" smtClean="0"/>
              <a:t>By the </a:t>
            </a:r>
            <a:r>
              <a:rPr lang="en-IN" dirty="0"/>
              <a:t>year </a:t>
            </a:r>
            <a:r>
              <a:rPr lang="en-IN" dirty="0" smtClean="0"/>
              <a:t>2024 65</a:t>
            </a:r>
            <a:r>
              <a:rPr lang="en-IN" dirty="0"/>
              <a:t>% of app </a:t>
            </a:r>
            <a:r>
              <a:rPr lang="en-IN" dirty="0" smtClean="0"/>
              <a:t>development and 66</a:t>
            </a:r>
            <a:r>
              <a:rPr lang="en-IN" dirty="0"/>
              <a:t>% of companies would use 4 low-code tools &amp; platforms.</a:t>
            </a:r>
          </a:p>
          <a:p>
            <a:pPr lvl="1"/>
            <a:endParaRPr lang="en-IN" dirty="0"/>
          </a:p>
          <a:p>
            <a:endParaRPr lang="en-IN"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81" y="111145"/>
            <a:ext cx="800350" cy="914400"/>
          </a:xfrm>
          <a:prstGeom prst="rect">
            <a:avLst/>
          </a:prstGeom>
        </p:spPr>
      </p:pic>
    </p:spTree>
    <p:extLst>
      <p:ext uri="{BB962C8B-B14F-4D97-AF65-F5344CB8AC3E}">
        <p14:creationId xmlns:p14="http://schemas.microsoft.com/office/powerpoint/2010/main" val="14105341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Democratization in Data</a:t>
            </a:r>
            <a:br>
              <a:rPr lang="en-IN" dirty="0" smtClean="0"/>
            </a:br>
            <a:r>
              <a:rPr lang="en-IN" sz="3600" dirty="0" smtClean="0"/>
              <a:t>Gaps are getting reduced</a:t>
            </a:r>
            <a:r>
              <a:rPr lang="en-IN" dirty="0" smtClean="0"/>
              <a:t> </a:t>
            </a:r>
            <a:endParaRPr lang="en-IN" dirty="0"/>
          </a:p>
        </p:txBody>
      </p:sp>
      <p:pic>
        <p:nvPicPr>
          <p:cNvPr id="4" name="Picture 3"/>
          <p:cNvPicPr>
            <a:picLocks noChangeAspect="1"/>
          </p:cNvPicPr>
          <p:nvPr/>
        </p:nvPicPr>
        <p:blipFill>
          <a:blip r:embed="rId3"/>
          <a:stretch>
            <a:fillRect/>
          </a:stretch>
        </p:blipFill>
        <p:spPr>
          <a:xfrm>
            <a:off x="3356004" y="2448723"/>
            <a:ext cx="7925962" cy="36411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281" y="111145"/>
            <a:ext cx="800350" cy="914400"/>
          </a:xfrm>
          <a:prstGeom prst="rect">
            <a:avLst/>
          </a:prstGeom>
        </p:spPr>
      </p:pic>
    </p:spTree>
    <p:extLst>
      <p:ext uri="{BB962C8B-B14F-4D97-AF65-F5344CB8AC3E}">
        <p14:creationId xmlns:p14="http://schemas.microsoft.com/office/powerpoint/2010/main" val="25644276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Machine Learning Model</a:t>
            </a:r>
            <a:endParaRPr lang="en-IN" dirty="0"/>
          </a:p>
        </p:txBody>
      </p:sp>
      <p:sp>
        <p:nvSpPr>
          <p:cNvPr id="3" name="Content Placeholder 2"/>
          <p:cNvSpPr>
            <a:spLocks noGrp="1"/>
          </p:cNvSpPr>
          <p:nvPr>
            <p:ph idx="1"/>
          </p:nvPr>
        </p:nvSpPr>
        <p:spPr/>
        <p:txBody>
          <a:bodyPr/>
          <a:lstStyle/>
          <a:p>
            <a:r>
              <a:rPr lang="en-GB" dirty="0"/>
              <a:t>A machine learning model is a </a:t>
            </a:r>
            <a:r>
              <a:rPr lang="en-GB" dirty="0" smtClean="0"/>
              <a:t>file or think as a piece of software.</a:t>
            </a:r>
          </a:p>
          <a:p>
            <a:r>
              <a:rPr lang="en-GB" dirty="0" smtClean="0"/>
              <a:t>Trained </a:t>
            </a:r>
            <a:r>
              <a:rPr lang="en-GB" dirty="0"/>
              <a:t>to recognize certain types of patterns. </a:t>
            </a:r>
            <a:endParaRPr lang="en-GB" dirty="0" smtClean="0"/>
          </a:p>
          <a:p>
            <a:r>
              <a:rPr lang="en-GB" dirty="0" smtClean="0"/>
              <a:t>You </a:t>
            </a:r>
            <a:r>
              <a:rPr lang="en-GB" dirty="0"/>
              <a:t>train a model over a set of data, providing it an algorithm that it can use to reason over and learn from those data.</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6218573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Pre-trained model vs prepare a ML model</a:t>
            </a:r>
            <a:endParaRPr lang="en-IN" dirty="0"/>
          </a:p>
        </p:txBody>
      </p:sp>
      <p:sp>
        <p:nvSpPr>
          <p:cNvPr id="3" name="Content Placeholder 2"/>
          <p:cNvSpPr>
            <a:spLocks noGrp="1"/>
          </p:cNvSpPr>
          <p:nvPr>
            <p:ph idx="1"/>
          </p:nvPr>
        </p:nvSpPr>
        <p:spPr/>
        <p:txBody>
          <a:bodyPr/>
          <a:lstStyle/>
          <a:p>
            <a:r>
              <a:rPr lang="en-IN" dirty="0" smtClean="0"/>
              <a:t>Different businesses have different sense of data.</a:t>
            </a:r>
          </a:p>
          <a:p>
            <a:r>
              <a:rPr lang="en-IN" dirty="0" smtClean="0"/>
              <a:t>Specific problems relevant to individual business should be able to solve better by those business users.</a:t>
            </a:r>
          </a:p>
          <a:p>
            <a:r>
              <a:rPr lang="en-IN" dirty="0" smtClean="0"/>
              <a:t>Feedbacks of Movie, E-Commerce retail shopping website, Food ordering app may not be same type to categorize as good / bad.</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200"/>
            <a:ext cx="800350" cy="914400"/>
          </a:xfrm>
          <a:prstGeom prst="rect">
            <a:avLst/>
          </a:prstGeom>
        </p:spPr>
      </p:pic>
    </p:spTree>
    <p:extLst>
      <p:ext uri="{BB962C8B-B14F-4D97-AF65-F5344CB8AC3E}">
        <p14:creationId xmlns:p14="http://schemas.microsoft.com/office/powerpoint/2010/main" val="28995555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2934200" y="914400"/>
            <a:ext cx="8773704" cy="1377108"/>
          </a:xfrm>
        </p:spPr>
        <p:txBody>
          <a:bodyPr>
            <a:normAutofit/>
          </a:bodyPr>
          <a:lstStyle/>
          <a:p>
            <a:r>
              <a:rPr lang="en-IN" dirty="0" err="1"/>
              <a:t>ML.Net</a:t>
            </a:r>
            <a:endParaRPr lang="en-IN" dirty="0"/>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2716860524"/>
              </p:ext>
            </p:extLst>
          </p:nvPr>
        </p:nvGraphicFramePr>
        <p:xfrm>
          <a:off x="4032173" y="2291508"/>
          <a:ext cx="7675731" cy="4064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854" y="98854"/>
            <a:ext cx="800350" cy="914400"/>
          </a:xfrm>
          <a:prstGeom prst="rect">
            <a:avLst/>
          </a:prstGeom>
        </p:spPr>
      </p:pic>
    </p:spTree>
    <p:extLst>
      <p:ext uri="{BB962C8B-B14F-4D97-AF65-F5344CB8AC3E}">
        <p14:creationId xmlns:p14="http://schemas.microsoft.com/office/powerpoint/2010/main" val="13326982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does </a:t>
            </a:r>
            <a:r>
              <a:rPr lang="en-GB" dirty="0" err="1" smtClean="0"/>
              <a:t>ML.Net</a:t>
            </a:r>
            <a:r>
              <a:rPr lang="en-GB" dirty="0" smtClean="0"/>
              <a:t> fits in Machine Learning landscape?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11593034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ML.Net</a:t>
            </a:r>
            <a:endParaRPr lang="en-IN" dirty="0"/>
          </a:p>
        </p:txBody>
      </p:sp>
      <p:pic>
        <p:nvPicPr>
          <p:cNvPr id="1026" name="Picture 2" descr="https://vivekcek.files.wordpress.com/2018/0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463" y="2444540"/>
            <a:ext cx="7455043" cy="36453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228779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ML Pipeline</a:t>
            </a:r>
            <a:br>
              <a:rPr lang="en-GB" dirty="0" smtClean="0"/>
            </a:br>
            <a:r>
              <a:rPr lang="en-GB" sz="3100" dirty="0" smtClean="0"/>
              <a:t>Think as a water pipeline from river to your home</a:t>
            </a:r>
            <a:endParaRPr lang="en-IN" dirty="0"/>
          </a:p>
        </p:txBody>
      </p:sp>
      <p:pic>
        <p:nvPicPr>
          <p:cNvPr id="2050" name="Picture 2" descr="https://vivekcek.files.wordpress.com/2018/09/10.png?w=909&am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872" y="3349752"/>
            <a:ext cx="865822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33557890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Features and Label(s)</a:t>
            </a:r>
            <a:br>
              <a:rPr lang="en-IN" dirty="0" smtClean="0"/>
            </a:br>
            <a:r>
              <a:rPr lang="en-IN" sz="3600" dirty="0" smtClean="0"/>
              <a:t>Uber’s taxi fare example</a:t>
            </a:r>
            <a:endParaRPr lang="en-IN"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97" y="111145"/>
            <a:ext cx="800350" cy="914400"/>
          </a:xfrm>
          <a:prstGeom prst="rect">
            <a:avLst/>
          </a:prstGeom>
        </p:spPr>
      </p:pic>
      <p:pic>
        <p:nvPicPr>
          <p:cNvPr id="3074" name="Picture 2" descr="https://vivekcek.files.wordpress.com/2018/09/11.png?w=744&amp;h=2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5685" y="4148180"/>
            <a:ext cx="70866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700" y="2481395"/>
            <a:ext cx="8820150"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055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2915920" y="599476"/>
            <a:ext cx="8791448" cy="1115415"/>
          </a:xfrm>
        </p:spPr>
        <p:txBody>
          <a:bodyPr vert="horz" lIns="91440" tIns="45720" rIns="91440" bIns="45720" rtlCol="0" anchor="b">
            <a:normAutofit/>
          </a:bodyPr>
          <a:lstStyle/>
          <a:p>
            <a:pPr algn="ctr"/>
            <a:r>
              <a:rPr lang="en-US" sz="6000" dirty="0">
                <a:solidFill>
                  <a:srgbClr val="C00000"/>
                </a:solidFill>
              </a:rPr>
              <a:t>Decision </a:t>
            </a:r>
            <a:r>
              <a:rPr lang="en-US" sz="6000" dirty="0" smtClean="0">
                <a:solidFill>
                  <a:srgbClr val="C00000"/>
                </a:solidFill>
              </a:rPr>
              <a:t>Making </a:t>
            </a:r>
            <a:r>
              <a:rPr lang="en-US" sz="6000" dirty="0" smtClean="0"/>
              <a:t>skill</a:t>
            </a:r>
            <a:endParaRPr lang="en-US" sz="6000" dirty="0"/>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451025" y="2741427"/>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304122" y="2744112"/>
            <a:ext cx="3526424" cy="3526424"/>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147939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Use Case for </a:t>
            </a:r>
            <a:r>
              <a:rPr lang="en-IN" dirty="0" err="1" smtClean="0"/>
              <a:t>ML.Net</a:t>
            </a:r>
            <a:r>
              <a:rPr lang="en-IN" dirty="0" smtClean="0"/>
              <a:t> Model Builder</a:t>
            </a:r>
            <a:endParaRPr lang="en-IN" dirty="0"/>
          </a:p>
        </p:txBody>
      </p:sp>
      <p:sp>
        <p:nvSpPr>
          <p:cNvPr id="3" name="Content Placeholder 2"/>
          <p:cNvSpPr>
            <a:spLocks noGrp="1"/>
          </p:cNvSpPr>
          <p:nvPr>
            <p:ph idx="1"/>
          </p:nvPr>
        </p:nvSpPr>
        <p:spPr/>
        <p:txBody>
          <a:bodyPr/>
          <a:lstStyle/>
          <a:p>
            <a:r>
              <a:rPr lang="en-IN" b="1" dirty="0" smtClean="0"/>
              <a:t>Goal:</a:t>
            </a:r>
            <a:r>
              <a:rPr lang="en-IN" dirty="0" smtClean="0"/>
              <a:t> Recognize the sentiment of feedback text with 3 rating. </a:t>
            </a:r>
          </a:p>
          <a:p>
            <a:r>
              <a:rPr lang="en-IN" b="1" dirty="0" smtClean="0"/>
              <a:t>Reason:</a:t>
            </a:r>
            <a:r>
              <a:rPr lang="en-IN" dirty="0" smtClean="0"/>
              <a:t> 1,2 rating mostly will have worst comment. Similarly 4,5 will have good comments. Feedbacks with 3 rating is annoying and yet to predict.</a:t>
            </a:r>
          </a:p>
          <a:p>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97" y="111145"/>
            <a:ext cx="800350" cy="914400"/>
          </a:xfrm>
          <a:prstGeom prst="rect">
            <a:avLst/>
          </a:prstGeom>
        </p:spPr>
      </p:pic>
    </p:spTree>
    <p:extLst>
      <p:ext uri="{BB962C8B-B14F-4D97-AF65-F5344CB8AC3E}">
        <p14:creationId xmlns:p14="http://schemas.microsoft.com/office/powerpoint/2010/main" val="13763000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312" y="87682"/>
            <a:ext cx="800350" cy="914400"/>
          </a:xfrm>
          <a:prstGeom prst="rect">
            <a:avLst/>
          </a:prstGeom>
        </p:spPr>
      </p:pic>
      <p:graphicFrame>
        <p:nvGraphicFramePr>
          <p:cNvPr id="6" name="Diagram 5"/>
          <p:cNvGraphicFramePr/>
          <p:nvPr>
            <p:extLst>
              <p:ext uri="{D42A27DB-BD31-4B8C-83A1-F6EECF244321}">
                <p14:modId xmlns:p14="http://schemas.microsoft.com/office/powerpoint/2010/main" val="3942131776"/>
              </p:ext>
            </p:extLst>
          </p:nvPr>
        </p:nvGraphicFramePr>
        <p:xfrm>
          <a:off x="2130360" y="914400"/>
          <a:ext cx="9719262" cy="54738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25033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D98CAC-3EFF-4342-BD5A-6C0E8CAB4C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9142A-29B6-44BD-9C55-EF6128220D20}"/>
              </a:ext>
            </a:extLst>
          </p:cNvPr>
          <p:cNvSpPr>
            <a:spLocks noGrp="1"/>
          </p:cNvSpPr>
          <p:nvPr>
            <p:ph type="ctrTitle"/>
          </p:nvPr>
        </p:nvSpPr>
        <p:spPr>
          <a:xfrm>
            <a:off x="1330325" y="958852"/>
            <a:ext cx="9531350" cy="2514597"/>
          </a:xfrm>
        </p:spPr>
        <p:txBody>
          <a:bodyPr anchor="b">
            <a:noAutofit/>
          </a:bodyPr>
          <a:lstStyle/>
          <a:p>
            <a:r>
              <a:rPr lang="en-GB" sz="3200" dirty="0" err="1" smtClean="0">
                <a:solidFill>
                  <a:srgbClr val="FFFFFF"/>
                </a:solidFill>
              </a:rPr>
              <a:t>ML.Net</a:t>
            </a:r>
            <a:r>
              <a:rPr lang="en-GB" sz="3200" dirty="0" smtClean="0">
                <a:solidFill>
                  <a:srgbClr val="FFFFFF"/>
                </a:solidFill>
              </a:rPr>
              <a:t> Demo</a:t>
            </a:r>
            <a:endParaRPr lang="en-IN" sz="3200" dirty="0">
              <a:solidFill>
                <a:srgbClr val="FFFFFF"/>
              </a:solidFill>
            </a:endParaRPr>
          </a:p>
        </p:txBody>
      </p:sp>
    </p:spTree>
    <p:extLst>
      <p:ext uri="{BB962C8B-B14F-4D97-AF65-F5344CB8AC3E}">
        <p14:creationId xmlns:p14="http://schemas.microsoft.com/office/powerpoint/2010/main" val="7309022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a:t>
            </a:r>
            <a:endParaRPr lang="en-IN" dirty="0"/>
          </a:p>
        </p:txBody>
      </p:sp>
      <p:sp>
        <p:nvSpPr>
          <p:cNvPr id="3" name="Content Placeholder 2"/>
          <p:cNvSpPr>
            <a:spLocks noGrp="1"/>
          </p:cNvSpPr>
          <p:nvPr>
            <p:ph idx="1"/>
          </p:nvPr>
        </p:nvSpPr>
        <p:spPr/>
        <p:txBody>
          <a:bodyPr/>
          <a:lstStyle/>
          <a:p>
            <a:pPr lvl="0"/>
            <a:endParaRPr lang="en-US" dirty="0" smtClean="0"/>
          </a:p>
          <a:p>
            <a:pPr lvl="0"/>
            <a:r>
              <a:rPr lang="en-US" dirty="0" smtClean="0"/>
              <a:t>Learning </a:t>
            </a:r>
            <a:r>
              <a:rPr lang="en-US" dirty="0"/>
              <a:t>programming languages in Tamil </a:t>
            </a:r>
            <a:r>
              <a:rPr lang="en-US" dirty="0" smtClean="0"/>
              <a:t>– </a:t>
            </a:r>
            <a:r>
              <a:rPr lang="en-US" dirty="0" smtClean="0">
                <a:hlinkClick r:id="rId2"/>
              </a:rPr>
              <a:t>Python</a:t>
            </a:r>
            <a:endParaRPr lang="en-US" dirty="0" smtClean="0"/>
          </a:p>
          <a:p>
            <a:pPr lvl="0"/>
            <a:r>
              <a:rPr lang="en-GB" dirty="0" smtClean="0"/>
              <a:t>Books</a:t>
            </a:r>
          </a:p>
          <a:p>
            <a:pPr lvl="1"/>
            <a:r>
              <a:rPr lang="en-GB" dirty="0" smtClean="0"/>
              <a:t>Cartoon </a:t>
            </a:r>
            <a:r>
              <a:rPr lang="en-GB" dirty="0"/>
              <a:t>Introduction to Statistics </a:t>
            </a:r>
          </a:p>
          <a:p>
            <a:pPr lvl="1"/>
            <a:r>
              <a:rPr lang="en-GB" dirty="0"/>
              <a:t>Thinking Fast &amp; Slow by Daniel </a:t>
            </a:r>
            <a:r>
              <a:rPr lang="en-GB" dirty="0" err="1"/>
              <a:t>Kaheman</a:t>
            </a:r>
            <a:endParaRPr lang="en-GB" dirty="0"/>
          </a:p>
          <a:p>
            <a:pPr lvl="1"/>
            <a:r>
              <a:rPr lang="en-GB" dirty="0"/>
              <a:t>Art of thinking clearly – Rolf </a:t>
            </a:r>
            <a:r>
              <a:rPr lang="en-GB" dirty="0" err="1"/>
              <a:t>Dobelli</a:t>
            </a:r>
            <a:endParaRPr lang="en-GB" dirty="0"/>
          </a:p>
          <a:p>
            <a:pPr lvl="0"/>
            <a:endParaRPr lang="en-US" dirty="0" smtClean="0"/>
          </a:p>
          <a:p>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680406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3545518" y="736343"/>
            <a:ext cx="7958871" cy="1050415"/>
          </a:xfrm>
        </p:spPr>
        <p:txBody>
          <a:bodyPr vert="horz" lIns="91440" tIns="45720" rIns="91440" bIns="45720" rtlCol="0" anchor="ctr">
            <a:normAutofit fontScale="90000"/>
          </a:bodyPr>
          <a:lstStyle/>
          <a:p>
            <a:r>
              <a:rPr lang="en-US" sz="4800" kern="1200" dirty="0">
                <a:solidFill>
                  <a:schemeClr val="tx1"/>
                </a:solidFill>
                <a:latin typeface="+mj-lt"/>
                <a:ea typeface="+mj-ea"/>
                <a:cs typeface="+mj-cs"/>
              </a:rPr>
              <a:t>Thank </a:t>
            </a:r>
            <a:r>
              <a:rPr lang="en-US" sz="4800" kern="1200" dirty="0" smtClean="0">
                <a:solidFill>
                  <a:schemeClr val="tx1"/>
                </a:solidFill>
                <a:latin typeface="+mj-lt"/>
                <a:ea typeface="+mj-ea"/>
                <a:cs typeface="+mj-cs"/>
              </a:rPr>
              <a:t>you</a:t>
            </a:r>
            <a:r>
              <a:rPr lang="en-US" sz="4800" dirty="0" smtClean="0">
                <a:solidFill>
                  <a:schemeClr val="tx1"/>
                </a:solidFill>
              </a:rPr>
              <a:t>!		  Questions?</a:t>
            </a:r>
            <a:endParaRPr lang="en-US" sz="4800" kern="1200" dirty="0">
              <a:solidFill>
                <a:schemeClr val="tx1"/>
              </a:solidFill>
              <a:latin typeface="+mj-lt"/>
              <a:ea typeface="+mj-ea"/>
              <a:cs typeface="+mj-cs"/>
            </a:endParaRPr>
          </a:p>
        </p:txBody>
      </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985012" y="736343"/>
            <a:ext cx="1079882" cy="10798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001" y="2664373"/>
            <a:ext cx="2857500" cy="4114800"/>
          </a:xfrm>
          <a:prstGeom prst="rect">
            <a:avLst/>
          </a:prstGeom>
        </p:spPr>
      </p:pic>
      <p:sp>
        <p:nvSpPr>
          <p:cNvPr id="5" name="Rectangle 4"/>
          <p:cNvSpPr/>
          <p:nvPr/>
        </p:nvSpPr>
        <p:spPr>
          <a:xfrm>
            <a:off x="4626611" y="2179427"/>
            <a:ext cx="5482279" cy="369332"/>
          </a:xfrm>
          <a:prstGeom prst="rect">
            <a:avLst/>
          </a:prstGeom>
        </p:spPr>
        <p:txBody>
          <a:bodyPr wrap="square">
            <a:spAutoFit/>
          </a:bodyPr>
          <a:lstStyle/>
          <a:p>
            <a:r>
              <a:rPr lang="en-IN" dirty="0">
                <a:solidFill>
                  <a:srgbClr val="C00000"/>
                </a:solidFill>
              </a:rPr>
              <a:t>https://</a:t>
            </a:r>
            <a:r>
              <a:rPr lang="en-IN" dirty="0" smtClean="0">
                <a:solidFill>
                  <a:srgbClr val="C00000"/>
                </a:solidFill>
              </a:rPr>
              <a:t>www.linkedin.com/in/</a:t>
            </a:r>
            <a:r>
              <a:rPr lang="en-IN" b="1" dirty="0" smtClean="0">
                <a:solidFill>
                  <a:srgbClr val="C00000"/>
                </a:solidFill>
              </a:rPr>
              <a:t>dinesh-kumar-prabakaran </a:t>
            </a:r>
            <a:endParaRPr lang="en-IN" dirty="0">
              <a:solidFill>
                <a:srgbClr val="C00000"/>
              </a:solidFill>
            </a:endParaRPr>
          </a:p>
        </p:txBody>
      </p:sp>
      <p:pic>
        <p:nvPicPr>
          <p:cNvPr id="7" name="Picture 6"/>
          <p:cNvPicPr>
            <a:picLocks noChangeAspect="1"/>
          </p:cNvPicPr>
          <p:nvPr/>
        </p:nvPicPr>
        <p:blipFill>
          <a:blip r:embed="rId6"/>
          <a:stretch>
            <a:fillRect/>
          </a:stretch>
        </p:blipFill>
        <p:spPr>
          <a:xfrm>
            <a:off x="6091400" y="6041313"/>
            <a:ext cx="2552700" cy="619125"/>
          </a:xfrm>
          <a:prstGeom prst="rect">
            <a:avLst/>
          </a:prstGeom>
        </p:spPr>
      </p:pic>
    </p:spTree>
    <p:extLst>
      <p:ext uri="{BB962C8B-B14F-4D97-AF65-F5344CB8AC3E}">
        <p14:creationId xmlns:p14="http://schemas.microsoft.com/office/powerpoint/2010/main" val="2447537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3747814" y="764088"/>
            <a:ext cx="7399813" cy="1315233"/>
          </a:xfrm>
        </p:spPr>
        <p:txBody>
          <a:bodyPr anchor="ctr">
            <a:normAutofit fontScale="90000"/>
          </a:bodyPr>
          <a:lstStyle/>
          <a:p>
            <a:pPr algn="ctr"/>
            <a:r>
              <a:rPr lang="en-IN" sz="3200" dirty="0">
                <a:solidFill>
                  <a:schemeClr val="tx1"/>
                </a:solidFill>
              </a:rPr>
              <a:t>Every progress in a work </a:t>
            </a:r>
            <a:br>
              <a:rPr lang="en-IN" sz="3200" dirty="0">
                <a:solidFill>
                  <a:schemeClr val="tx1"/>
                </a:solidFill>
              </a:rPr>
            </a:br>
            <a:r>
              <a:rPr lang="en-IN" sz="3200" dirty="0">
                <a:solidFill>
                  <a:schemeClr val="tx1"/>
                </a:solidFill>
              </a:rPr>
              <a:t/>
            </a:r>
            <a:br>
              <a:rPr lang="en-IN" sz="3200" dirty="0">
                <a:solidFill>
                  <a:schemeClr val="tx1"/>
                </a:solidFill>
              </a:rPr>
            </a:br>
            <a:r>
              <a:rPr lang="en-IN" sz="3200" b="1" dirty="0">
                <a:solidFill>
                  <a:schemeClr val="tx1"/>
                </a:solidFill>
              </a:rPr>
              <a:t>Driven by </a:t>
            </a:r>
            <a:r>
              <a:rPr lang="en-IN" sz="3200" b="1" dirty="0">
                <a:solidFill>
                  <a:srgbClr val="C00000"/>
                </a:solidFill>
              </a:rPr>
              <a:t>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4724561" y="2735838"/>
            <a:ext cx="2723160" cy="1386324"/>
          </a:xfrm>
        </p:spPr>
        <p:txBody>
          <a:bodyPr>
            <a:noAutofit/>
          </a:bodyPr>
          <a:lstStyle/>
          <a:p>
            <a:pPr marL="0" indent="0">
              <a:buNone/>
            </a:pPr>
            <a:r>
              <a:rPr lang="en-IN" sz="2400" b="1" dirty="0"/>
              <a:t>Programmer decides</a:t>
            </a:r>
            <a:r>
              <a:rPr lang="en-IN" sz="2400" b="1" dirty="0" smtClean="0"/>
              <a:t>,</a:t>
            </a:r>
          </a:p>
          <a:p>
            <a:pPr marL="0" indent="0">
              <a:buNone/>
            </a:pPr>
            <a:endParaRPr lang="en-IN" sz="2400" b="1" dirty="0"/>
          </a:p>
          <a:p>
            <a:r>
              <a:rPr lang="en-IN" sz="2400" dirty="0"/>
              <a:t>If branch (or)</a:t>
            </a:r>
          </a:p>
          <a:p>
            <a:r>
              <a:rPr lang="en-IN" sz="24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700513" y="2735835"/>
            <a:ext cx="2775870" cy="1386325"/>
          </a:xfrm>
        </p:spPr>
        <p:txBody>
          <a:bodyPr>
            <a:noAutofit/>
          </a:bodyPr>
          <a:lstStyle/>
          <a:p>
            <a:pPr marL="0" indent="0">
              <a:buNone/>
            </a:pPr>
            <a:r>
              <a:rPr lang="en-IN" sz="2400" b="1" dirty="0"/>
              <a:t>Business man decides</a:t>
            </a:r>
            <a:r>
              <a:rPr lang="en-IN" sz="2400" b="1" dirty="0" smtClean="0"/>
              <a:t>,</a:t>
            </a:r>
          </a:p>
          <a:p>
            <a:pPr marL="0" indent="0">
              <a:buNone/>
            </a:pPr>
            <a:endParaRPr lang="en-IN" sz="2400" b="1" dirty="0"/>
          </a:p>
          <a:p>
            <a:r>
              <a:rPr lang="en-IN" sz="2400" dirty="0"/>
              <a:t>More discount (or)</a:t>
            </a:r>
          </a:p>
          <a:p>
            <a:r>
              <a:rPr lang="en-IN" sz="2400" dirty="0"/>
              <a:t>Kind words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42635493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job journey around data</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a:t>UG – </a:t>
            </a:r>
            <a:r>
              <a:rPr lang="en-IN" dirty="0" smtClean="0"/>
              <a:t>Passionate about understanding data model. DFD and ER diagram.</a:t>
            </a:r>
          </a:p>
          <a:p>
            <a:pPr>
              <a:buFont typeface="Arial" panose="020B0604020202020204" pitchFamily="34" charset="0"/>
              <a:buChar char="•"/>
            </a:pPr>
            <a:r>
              <a:rPr lang="en-IN" dirty="0" smtClean="0"/>
              <a:t>PG – Build a POC by myself.</a:t>
            </a:r>
          </a:p>
          <a:p>
            <a:pPr>
              <a:buFont typeface="Arial" panose="020B0604020202020204" pitchFamily="34" charset="0"/>
              <a:buChar char="•"/>
            </a:pPr>
            <a:r>
              <a:rPr lang="en-IN" dirty="0" smtClean="0"/>
              <a:t>Big Data IDE product.</a:t>
            </a:r>
          </a:p>
          <a:p>
            <a:pPr>
              <a:buFont typeface="Arial" panose="020B0604020202020204" pitchFamily="34" charset="0"/>
              <a:buChar char="•"/>
            </a:pPr>
            <a:r>
              <a:rPr lang="en-IN" dirty="0" smtClean="0"/>
              <a:t>Big Data Cluster Manager product.</a:t>
            </a:r>
          </a:p>
          <a:p>
            <a:pPr>
              <a:buFont typeface="Arial" panose="020B0604020202020204" pitchFamily="34" charset="0"/>
              <a:buChar char="•"/>
            </a:pPr>
            <a:r>
              <a:rPr lang="en-IN" dirty="0" smtClean="0"/>
              <a:t>ETL product.</a:t>
            </a:r>
          </a:p>
          <a:p>
            <a:pPr>
              <a:buFont typeface="Arial" panose="020B0604020202020204" pitchFamily="34" charset="0"/>
              <a:buChar char="•"/>
            </a:pPr>
            <a:r>
              <a:rPr lang="en-IN" dirty="0" smtClean="0"/>
              <a:t>Business Intelligence product.</a:t>
            </a:r>
          </a:p>
          <a:p>
            <a:pPr>
              <a:buFont typeface="Arial" panose="020B0604020202020204" pitchFamily="34" charset="0"/>
              <a:buChar char="•"/>
            </a:pPr>
            <a:r>
              <a:rPr lang="en-IN" dirty="0" smtClean="0"/>
              <a:t>Analytics module of Kissflow. </a:t>
            </a:r>
          </a:p>
          <a:p>
            <a:pPr marL="0" indent="0">
              <a:buNone/>
            </a:pPr>
            <a:endParaRPr lang="en-IN"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313" y="111145"/>
            <a:ext cx="800350" cy="914400"/>
          </a:xfrm>
          <a:prstGeom prst="rect">
            <a:avLst/>
          </a:prstGeom>
        </p:spPr>
      </p:pic>
    </p:spTree>
    <p:extLst>
      <p:ext uri="{BB962C8B-B14F-4D97-AF65-F5344CB8AC3E}">
        <p14:creationId xmlns:p14="http://schemas.microsoft.com/office/powerpoint/2010/main" val="3512451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2993720" y="440281"/>
            <a:ext cx="8172189" cy="1325563"/>
          </a:xfrm>
        </p:spPr>
        <p:txBody>
          <a:bodyPr>
            <a:normAutofit/>
          </a:bodyPr>
          <a:lstStyle/>
          <a:p>
            <a:r>
              <a:rPr lang="en-IN" dirty="0" smtClean="0"/>
              <a:t>Career around DATA</a:t>
            </a:r>
            <a:endParaRPr lang="en-IN" dirty="0"/>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extLst>
              <p:ext uri="{D42A27DB-BD31-4B8C-83A1-F6EECF244321}">
                <p14:modId xmlns:p14="http://schemas.microsoft.com/office/powerpoint/2010/main" val="1136365650"/>
              </p:ext>
            </p:extLst>
          </p:nvPr>
        </p:nvGraphicFramePr>
        <p:xfrm>
          <a:off x="3432132" y="2417522"/>
          <a:ext cx="7921668" cy="3763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2715878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1334" y="2547457"/>
            <a:ext cx="2853324" cy="2224959"/>
          </a:xfrm>
        </p:spPr>
        <p:txBody>
          <a:bodyPr>
            <a:normAutofit/>
          </a:bodyPr>
          <a:lstStyle/>
          <a:p>
            <a:r>
              <a:rPr lang="en-IN" dirty="0" smtClean="0"/>
              <a:t>Data career landscape</a:t>
            </a:r>
            <a:endParaRPr lang="en-IN" dirty="0"/>
          </a:p>
        </p:txBody>
      </p:sp>
      <p:pic>
        <p:nvPicPr>
          <p:cNvPr id="1026" name="Picture 2" descr="https://lh3.googleusercontent.com/proxy/EZHQvLZqsmfoI5rj5gA-lVi4Qn2ybrU9mOlYjpGK0tTHFJz-4Fx-6H5cqFpxDD79BvmrewCooBK3vZrbUOw1J053I1n2wGGZ_vBj1G_2VL9tF4-kCHogTanns3ia-UtpUmU_cBaWHMzgZ3h2J8Kgjn47MPMznndOQ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8057" y="112734"/>
            <a:ext cx="6378435" cy="6403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61" y="111145"/>
            <a:ext cx="800350" cy="914400"/>
          </a:xfrm>
          <a:prstGeom prst="rect">
            <a:avLst/>
          </a:prstGeom>
        </p:spPr>
      </p:pic>
    </p:spTree>
    <p:extLst>
      <p:ext uri="{BB962C8B-B14F-4D97-AF65-F5344CB8AC3E}">
        <p14:creationId xmlns:p14="http://schemas.microsoft.com/office/powerpoint/2010/main" val="600034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7743</TotalTime>
  <Words>1914</Words>
  <Application>Microsoft Office PowerPoint</Application>
  <PresentationFormat>Widescreen</PresentationFormat>
  <Paragraphs>251</Paragraphs>
  <Slides>54</Slides>
  <Notes>26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Century Schoolbook</vt:lpstr>
      <vt:lpstr>Corbel</vt:lpstr>
      <vt:lpstr>Quattrocento Sans</vt:lpstr>
      <vt:lpstr>Feathered</vt:lpstr>
      <vt:lpstr>Applications of AI and ML in real world </vt:lpstr>
      <vt:lpstr>Dinesh Kumar P</vt:lpstr>
      <vt:lpstr>Agenda</vt:lpstr>
      <vt:lpstr>What quality / skill enables some people get a higher pay?</vt:lpstr>
      <vt:lpstr>Decision Making skill</vt:lpstr>
      <vt:lpstr>Every progress in a work   Driven by decision making</vt:lpstr>
      <vt:lpstr>My job journey around data</vt:lpstr>
      <vt:lpstr>Career around DATA</vt:lpstr>
      <vt:lpstr>Data career landscape</vt:lpstr>
      <vt:lpstr>PowerPoint Presentation</vt:lpstr>
      <vt:lpstr>Primary skillset for any role in Data</vt:lpstr>
      <vt:lpstr>Which one a user would Like?</vt:lpstr>
      <vt:lpstr>Features make humans different from machines</vt:lpstr>
      <vt:lpstr>Nowadays you can see these in Machines</vt:lpstr>
      <vt:lpstr>Examples</vt:lpstr>
      <vt:lpstr>Thought </vt:lpstr>
      <vt:lpstr>Hear &amp; Respond</vt:lpstr>
      <vt:lpstr>Vision</vt:lpstr>
      <vt:lpstr>PowerPoint Presentation</vt:lpstr>
      <vt:lpstr>Human’s features into machines.  WHY?</vt:lpstr>
      <vt:lpstr>Machines match or overtake human intelligence?</vt:lpstr>
      <vt:lpstr>PowerPoint Presentation</vt:lpstr>
      <vt:lpstr>PowerPoint Presentation</vt:lpstr>
      <vt:lpstr>PowerPoint Presentation</vt:lpstr>
      <vt:lpstr>Can you Answer?</vt:lpstr>
      <vt:lpstr>Can you Answer?</vt:lpstr>
      <vt:lpstr>PowerPoint Presentation</vt:lpstr>
      <vt:lpstr>PowerPoint Presentation</vt:lpstr>
      <vt:lpstr>Can you Answer?</vt:lpstr>
      <vt:lpstr>AI &amp; ML</vt:lpstr>
      <vt:lpstr>What is Machine Learning ? </vt:lpstr>
      <vt:lpstr>What Machine Learning do?</vt:lpstr>
      <vt:lpstr>Algorithms</vt:lpstr>
      <vt:lpstr>Five Questions to cover algorithms</vt:lpstr>
      <vt:lpstr>Clear about the requirement</vt:lpstr>
      <vt:lpstr>Can you Answer?</vt:lpstr>
      <vt:lpstr>If you know the problem well, figuring solution is as simple as it is.</vt:lpstr>
      <vt:lpstr>Just training alone enough?</vt:lpstr>
      <vt:lpstr>Confusing an ML model</vt:lpstr>
      <vt:lpstr>No/Low Code dev platforms</vt:lpstr>
      <vt:lpstr>Why no-code / low-code important for companies now?</vt:lpstr>
      <vt:lpstr>Democratization in Data Gaps are getting reduced </vt:lpstr>
      <vt:lpstr>Machine Learning Model</vt:lpstr>
      <vt:lpstr>Pre-trained model vs prepare a ML model</vt:lpstr>
      <vt:lpstr>ML.Net</vt:lpstr>
      <vt:lpstr>Where does ML.Net fits in Machine Learning landscape?</vt:lpstr>
      <vt:lpstr>ML.Net</vt:lpstr>
      <vt:lpstr>ML Pipeline Think as a water pipeline from river to your home</vt:lpstr>
      <vt:lpstr>Features and Label(s) Uber’s taxi fare example</vt:lpstr>
      <vt:lpstr>My Use Case for ML.Net Model Builder</vt:lpstr>
      <vt:lpstr>PowerPoint Presentation</vt:lpstr>
      <vt:lpstr>ML.Net Demo</vt:lpstr>
      <vt:lpstr>Resources</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Become Data Nerd with no code </dc:title>
  <dc:creator>Microsoft account</dc:creator>
  <cp:lastModifiedBy>intel</cp:lastModifiedBy>
  <cp:revision>144</cp:revision>
  <dcterms:created xsi:type="dcterms:W3CDTF">2020-11-20T23:55:47Z</dcterms:created>
  <dcterms:modified xsi:type="dcterms:W3CDTF">2021-03-02T10:18:09Z</dcterms:modified>
</cp:coreProperties>
</file>